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5"/>
  </p:notesMasterIdLst>
  <p:handoutMasterIdLst>
    <p:handoutMasterId r:id="rId36"/>
  </p:handout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70" r:id="rId16"/>
    <p:sldId id="271" r:id="rId17"/>
    <p:sldId id="272" r:id="rId18"/>
    <p:sldId id="273" r:id="rId19"/>
    <p:sldId id="274" r:id="rId20"/>
    <p:sldId id="275" r:id="rId21"/>
    <p:sldId id="276" r:id="rId22"/>
    <p:sldId id="277" r:id="rId23"/>
    <p:sldId id="278" r:id="rId24"/>
    <p:sldId id="280" r:id="rId25"/>
    <p:sldId id="269" r:id="rId26"/>
    <p:sldId id="281" r:id="rId27"/>
    <p:sldId id="282" r:id="rId28"/>
    <p:sldId id="283" r:id="rId29"/>
    <p:sldId id="284" r:id="rId30"/>
    <p:sldId id="287" r:id="rId31"/>
    <p:sldId id="288" r:id="rId32"/>
    <p:sldId id="289" r:id="rId33"/>
    <p:sldId id="279" r:id="rId34"/>
  </p:sldIdLst>
  <p:sldSz cx="12192000" cy="6858000"/>
  <p:notesSz cx="7103745" cy="10234295"/>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2B2B2"/>
    <a:srgbClr val="202020"/>
    <a:srgbClr val="323232"/>
    <a:srgbClr val="CC3300"/>
    <a:srgbClr val="CC0000"/>
    <a:srgbClr val="FF3300"/>
    <a:srgbClr val="990000"/>
    <a:srgbClr val="FF8D41"/>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278" autoAdjust="0"/>
    <p:restoredTop sz="94660"/>
  </p:normalViewPr>
  <p:slideViewPr>
    <p:cSldViewPr snapToGrid="0" showGuides="1">
      <p:cViewPr varScale="1">
        <p:scale>
          <a:sx n="75" d="100"/>
          <a:sy n="75" d="100"/>
        </p:scale>
        <p:origin x="90" y="96"/>
      </p:cViewPr>
      <p:guideLst>
        <p:guide orient="horz" pos="2155"/>
        <p:guide pos="3844"/>
      </p:guideLst>
    </p:cSldViewPr>
  </p:slideViewPr>
  <p:notesTextViewPr>
    <p:cViewPr>
      <p:scale>
        <a:sx n="3" d="2"/>
        <a:sy n="3" d="2"/>
      </p:scale>
      <p:origin x="0" y="0"/>
    </p:cViewPr>
  </p:notesTextViewPr>
  <p:gridSpacing cx="72000" cy="720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9" Type="http://schemas.openxmlformats.org/officeDocument/2006/relationships/tableStyles" Target="tableStyles.xml"/><Relationship Id="rId38" Type="http://schemas.openxmlformats.org/officeDocument/2006/relationships/viewProps" Target="viewProps.xml"/><Relationship Id="rId37" Type="http://schemas.openxmlformats.org/officeDocument/2006/relationships/presProps" Target="presProps.xml"/><Relationship Id="rId36" Type="http://schemas.openxmlformats.org/officeDocument/2006/relationships/handoutMaster" Target="handoutMasters/handoutMaster1.xml"/><Relationship Id="rId35" Type="http://schemas.openxmlformats.org/officeDocument/2006/relationships/notesMaster" Target="notesMasters/notesMaster1.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45"/>
            </a:lvl1pPr>
          </a:lstStyle>
          <a:p>
            <a:endParaRPr lang="zh-CN" altLang="en-US"/>
          </a:p>
        </p:txBody>
      </p:sp>
      <p:sp>
        <p:nvSpPr>
          <p:cNvPr id="3" name="日期占位符 2"/>
          <p:cNvSpPr>
            <a:spLocks noGrp="1"/>
          </p:cNvSpPr>
          <p:nvPr>
            <p:ph type="dt" sz="quarter" idx="1"/>
          </p:nvPr>
        </p:nvSpPr>
        <p:spPr>
          <a:xfrm>
            <a:off x="4023812" y="0"/>
            <a:ext cx="3078290" cy="513492"/>
          </a:xfrm>
          <a:prstGeom prst="rect">
            <a:avLst/>
          </a:prstGeom>
        </p:spPr>
        <p:txBody>
          <a:bodyPr vert="horz" lIns="91440" tIns="45720" rIns="91440" bIns="45720" rtlCol="0"/>
          <a:lstStyle>
            <a:lvl1pPr algn="r">
              <a:defRPr sz="1245"/>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9720804"/>
            <a:ext cx="3078290" cy="513491"/>
          </a:xfrm>
          <a:prstGeom prst="rect">
            <a:avLst/>
          </a:prstGeom>
        </p:spPr>
        <p:txBody>
          <a:bodyPr vert="horz" lIns="91440" tIns="45720" rIns="91440" bIns="45720" rtlCol="0" anchor="b"/>
          <a:lstStyle>
            <a:lvl1pPr algn="l">
              <a:defRPr sz="1245"/>
            </a:lvl1pPr>
          </a:lstStyle>
          <a:p>
            <a:endParaRPr lang="zh-CN" altLang="en-US"/>
          </a:p>
        </p:txBody>
      </p:sp>
      <p:sp>
        <p:nvSpPr>
          <p:cNvPr id="5" name="灯片编号占位符 4"/>
          <p:cNvSpPr>
            <a:spLocks noGrp="1"/>
          </p:cNvSpPr>
          <p:nvPr>
            <p:ph type="sldNum" sz="quarter" idx="3"/>
          </p:nvPr>
        </p:nvSpPr>
        <p:spPr>
          <a:xfrm>
            <a:off x="4023812" y="9720804"/>
            <a:ext cx="3078290" cy="513491"/>
          </a:xfrm>
          <a:prstGeom prst="rect">
            <a:avLst/>
          </a:prstGeom>
        </p:spPr>
        <p:txBody>
          <a:bodyPr vert="horz" lIns="91440" tIns="45720" rIns="91440" bIns="45720" rtlCol="0" anchor="b"/>
          <a:lstStyle>
            <a:lvl1pPr algn="r">
              <a:defRPr sz="1245"/>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163" cy="512763"/>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4313" y="0"/>
            <a:ext cx="3078162" cy="512763"/>
          </a:xfrm>
          <a:prstGeom prst="rect">
            <a:avLst/>
          </a:prstGeom>
        </p:spPr>
        <p:txBody>
          <a:bodyPr vert="horz" lIns="91440" tIns="45720" rIns="91440" bIns="45720" rtlCol="0"/>
          <a:lstStyle>
            <a:lvl1pPr algn="r">
              <a:defRPr sz="1200"/>
            </a:lvl1pPr>
          </a:lstStyle>
          <a:p>
            <a:fld id="{D6C8D182-E4C8-4120-9249-FC9774456FF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482600" y="1279525"/>
            <a:ext cx="6140450" cy="34544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1200" y="4926013"/>
            <a:ext cx="5683250" cy="4029075"/>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9721850"/>
            <a:ext cx="3078163" cy="512763"/>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4313" y="9721850"/>
            <a:ext cx="3078162" cy="512763"/>
          </a:xfrm>
          <a:prstGeom prst="rect">
            <a:avLst/>
          </a:prstGeom>
        </p:spPr>
        <p:txBody>
          <a:bodyPr vert="horz" lIns="91440" tIns="45720" rIns="91440" bIns="45720" rtlCol="0" anchor="b"/>
          <a:lstStyle>
            <a:lvl1pPr algn="r">
              <a:defRPr sz="1200"/>
            </a:lvl1pPr>
          </a:lstStyle>
          <a:p>
            <a:fld id="{85D0DACE-38E0-42D2-9336-2B707D34BC6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322962"/>
            <a:ext cx="9144000" cy="2187001"/>
          </a:xfrm>
        </p:spPr>
        <p:txBody>
          <a:bodyPr anchor="b">
            <a:normAutofit/>
          </a:bodyPr>
          <a:lstStyle>
            <a:lvl1pPr algn="ctr">
              <a:lnSpc>
                <a:spcPct val="130000"/>
              </a:lnSpc>
              <a:defRPr sz="6000">
                <a:effectLst>
                  <a:outerShdw blurRad="38100" dist="38100" dir="2700000" algn="tl">
                    <a:srgbClr val="000000">
                      <a:alpha val="43137"/>
                    </a:srgbClr>
                  </a:outerShdw>
                </a:effectLst>
              </a:defRPr>
            </a:lvl1pPr>
          </a:lstStyle>
          <a:p>
            <a:r>
              <a:rPr lang="zh-CN" altLang="en-US" dirty="0">
                <a:sym typeface="+mn-ea"/>
              </a:rPr>
              <a:t>Click to edit Master title style</a:t>
            </a:r>
            <a:endParaRPr lang="zh-CN" altLang="en-US" dirty="0">
              <a:sym typeface="+mn-ea"/>
            </a:endParaRPr>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
        <p:nvSpPr>
          <p:cNvPr id="3" name="副标题 2"/>
          <p:cNvSpPr>
            <a:spLocks noGrp="1"/>
          </p:cNvSpPr>
          <p:nvPr>
            <p:ph type="subTitle" idx="1"/>
          </p:nvPr>
        </p:nvSpPr>
        <p:spPr>
          <a:xfrm>
            <a:off x="1524000" y="3602038"/>
            <a:ext cx="9144000" cy="1655762"/>
          </a:xfrm>
        </p:spPr>
        <p:txBody>
          <a:bodyPr>
            <a:normAutofit/>
          </a:bodyPr>
          <a:lstStyle>
            <a:lvl1pPr marL="0" indent="0" algn="ctr">
              <a:buNone/>
              <a:defRPr sz="1800">
                <a:solidFill>
                  <a:schemeClr val="tx1">
                    <a:lumMod val="75000"/>
                    <a:lumOff val="25000"/>
                  </a:schemeClr>
                </a:solidFill>
                <a:effectLst/>
                <a:latin typeface="+mj-lt"/>
                <a:ea typeface="+mj-ea"/>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Click to edit Master subtitle style</a:t>
            </a:r>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nvPr>
        </p:nvSpPr>
        <p:spPr>
          <a:xfrm>
            <a:off x="838200" y="551543"/>
            <a:ext cx="10515600" cy="5558971"/>
          </a:xfrm>
        </p:spPr>
        <p:txBody>
          <a:body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标题 1"/>
          <p:cNvSpPr>
            <a:spLocks noGrp="1"/>
          </p:cNvSpPr>
          <p:nvPr>
            <p:ph type="title"/>
          </p:nvPr>
        </p:nvSpPr>
        <p:spPr>
          <a:xfrm>
            <a:off x="647700" y="258445"/>
            <a:ext cx="10515600" cy="1325563"/>
          </a:xfrm>
        </p:spPr>
        <p:txBody>
          <a:bodyPr anchor="ctr" anchorCtr="0">
            <a:normAutofit/>
          </a:bodyPr>
          <a:lstStyle>
            <a:lvl1pPr>
              <a:defRPr sz="2400" b="1">
                <a:effectLst>
                  <a:outerShdw blurRad="38100" dist="38100" dir="2700000" algn="tl">
                    <a:srgbClr val="000000">
                      <a:alpha val="43137"/>
                    </a:srgbClr>
                  </a:outerShdw>
                </a:effectLst>
              </a:defRPr>
            </a:lvl1pPr>
          </a:lstStyle>
          <a:p>
            <a:r>
              <a:rPr lang="zh-CN" altLang="en-US" dirty="0"/>
              <a:t>Click to edit Master title style</a:t>
            </a:r>
            <a:endParaRPr lang="zh-CN" altLang="en-US" dirty="0"/>
          </a:p>
        </p:txBody>
      </p:sp>
      <p:sp>
        <p:nvSpPr>
          <p:cNvPr id="3" name="内容占位符 2"/>
          <p:cNvSpPr>
            <a:spLocks noGrp="1"/>
          </p:cNvSpPr>
          <p:nvPr>
            <p:ph idx="1"/>
          </p:nvPr>
        </p:nvSpPr>
        <p:spPr>
          <a:xfrm>
            <a:off x="647700" y="1825625"/>
            <a:ext cx="10515600" cy="4351338"/>
          </a:xfrm>
        </p:spPr>
        <p:txBody>
          <a:bodyPr>
            <a:normAutofit/>
          </a:bodyPr>
          <a:lstStyle>
            <a:lvl1pPr>
              <a:defRPr sz="2000">
                <a:solidFill>
                  <a:schemeClr val="tx1">
                    <a:lumMod val="75000"/>
                    <a:lumOff val="25000"/>
                  </a:schemeClr>
                </a:solidFill>
              </a:defRPr>
            </a:lvl1pPr>
            <a:lvl2pPr>
              <a:defRPr sz="1800">
                <a:solidFill>
                  <a:schemeClr val="tx1">
                    <a:lumMod val="75000"/>
                    <a:lumOff val="25000"/>
                  </a:schemeClr>
                </a:solidFill>
              </a:defRPr>
            </a:lvl2pPr>
            <a:lvl3pPr>
              <a:defRPr sz="1600">
                <a:solidFill>
                  <a:schemeClr val="tx1">
                    <a:lumMod val="75000"/>
                    <a:lumOff val="25000"/>
                  </a:schemeClr>
                </a:solidFill>
              </a:defRPr>
            </a:lvl3pPr>
            <a:lvl4pPr>
              <a:defRPr sz="1600">
                <a:solidFill>
                  <a:schemeClr val="tx1">
                    <a:lumMod val="75000"/>
                    <a:lumOff val="25000"/>
                  </a:schemeClr>
                </a:solidFill>
              </a:defRPr>
            </a:lvl4pPr>
            <a:lvl5pPr>
              <a:defRPr sz="1600">
                <a:solidFill>
                  <a:schemeClr val="tx1">
                    <a:lumMod val="75000"/>
                    <a:lumOff val="25000"/>
                  </a:schemeClr>
                </a:solidFill>
              </a:defRPr>
            </a:lvl5p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标题 1"/>
          <p:cNvSpPr>
            <a:spLocks noGrp="1"/>
          </p:cNvSpPr>
          <p:nvPr>
            <p:ph type="title"/>
          </p:nvPr>
        </p:nvSpPr>
        <p:spPr>
          <a:xfrm>
            <a:off x="831850" y="3750945"/>
            <a:ext cx="9848088" cy="811530"/>
          </a:xfrm>
        </p:spPr>
        <p:txBody>
          <a:bodyPr anchor="b">
            <a:normAutofit/>
          </a:bodyPr>
          <a:lstStyle>
            <a:lvl1pPr>
              <a:defRPr sz="4000">
                <a:effectLst>
                  <a:outerShdw blurRad="38100" dist="38100" dir="2700000" algn="tl">
                    <a:srgbClr val="000000">
                      <a:alpha val="43137"/>
                    </a:srgbClr>
                  </a:outerShdw>
                </a:effectLst>
              </a:defRPr>
            </a:lvl1pPr>
          </a:lstStyle>
          <a:p>
            <a:r>
              <a:rPr lang="zh-CN" altLang="en-US" dirty="0"/>
              <a:t>Click to edit Master title style</a:t>
            </a:r>
            <a:endParaRPr lang="zh-CN" altLang="en-US" dirty="0"/>
          </a:p>
        </p:txBody>
      </p:sp>
      <p:sp>
        <p:nvSpPr>
          <p:cNvPr id="3" name="文本占位符 2"/>
          <p:cNvSpPr>
            <a:spLocks noGrp="1"/>
          </p:cNvSpPr>
          <p:nvPr>
            <p:ph type="body" idx="1"/>
          </p:nvPr>
        </p:nvSpPr>
        <p:spPr>
          <a:xfrm>
            <a:off x="831850" y="4610028"/>
            <a:ext cx="7321550" cy="647555"/>
          </a:xfrm>
        </p:spPr>
        <p:txBody>
          <a:bodyPr>
            <a:normAutofit/>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sym typeface="+mn-ea"/>
              </a:rPr>
              <a:t>Click to edit Master text styles</a:t>
            </a:r>
            <a:endParaRPr lang="zh-CN" altLang="en-US" dirty="0">
              <a:sym typeface="+mn-ea"/>
            </a:endParaRPr>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标题 1"/>
          <p:cNvSpPr>
            <a:spLocks noGrp="1"/>
          </p:cNvSpPr>
          <p:nvPr>
            <p:ph type="title"/>
          </p:nvPr>
        </p:nvSpPr>
        <p:spPr>
          <a:xfrm>
            <a:off x="647700" y="258445"/>
            <a:ext cx="10515600" cy="1325563"/>
          </a:xfrm>
        </p:spPr>
        <p:txBody>
          <a:bodyPr>
            <a:normAutofit/>
          </a:bodyPr>
          <a:lstStyle>
            <a:lvl1pPr>
              <a:defRPr sz="2400" b="1" i="0">
                <a:effectLst>
                  <a:outerShdw blurRad="38100" dist="38100" dir="2700000" algn="tl">
                    <a:srgbClr val="000000">
                      <a:alpha val="43137"/>
                    </a:srgbClr>
                  </a:outerShdw>
                </a:effectLst>
              </a:defRPr>
            </a:lvl1pPr>
          </a:lstStyle>
          <a:p>
            <a:r>
              <a:rPr lang="zh-CN" altLang="en-US" dirty="0"/>
              <a:t>Click to edit Master title style</a:t>
            </a:r>
            <a:endParaRPr lang="zh-CN" altLang="en-US" dirty="0"/>
          </a:p>
        </p:txBody>
      </p:sp>
      <p:sp>
        <p:nvSpPr>
          <p:cNvPr id="3" name="内容占位符 2"/>
          <p:cNvSpPr>
            <a:spLocks noGrp="1"/>
          </p:cNvSpPr>
          <p:nvPr>
            <p:ph sz="half" idx="1"/>
          </p:nvPr>
        </p:nvSpPr>
        <p:spPr>
          <a:xfrm>
            <a:off x="647700" y="1825625"/>
            <a:ext cx="5181600" cy="4351338"/>
          </a:xfrm>
        </p:spPr>
        <p:txBody>
          <a:bodyPr>
            <a:normAutofit/>
          </a:bodyPr>
          <a:lstStyle>
            <a:lvl1pPr>
              <a:lnSpc>
                <a:spcPct val="150000"/>
              </a:lnSpc>
              <a:defRPr sz="2000">
                <a:solidFill>
                  <a:schemeClr val="tx1">
                    <a:lumMod val="75000"/>
                    <a:lumOff val="25000"/>
                  </a:schemeClr>
                </a:solidFill>
              </a:defRPr>
            </a:lvl1pPr>
            <a:lvl2pPr>
              <a:lnSpc>
                <a:spcPct val="150000"/>
              </a:lnSpc>
              <a:defRPr sz="1800">
                <a:solidFill>
                  <a:schemeClr val="tx1">
                    <a:lumMod val="75000"/>
                    <a:lumOff val="25000"/>
                  </a:schemeClr>
                </a:solidFill>
              </a:defRPr>
            </a:lvl2pPr>
            <a:lvl3pPr>
              <a:lnSpc>
                <a:spcPct val="150000"/>
              </a:lnSpc>
              <a:defRPr sz="1600">
                <a:solidFill>
                  <a:schemeClr val="tx1">
                    <a:lumMod val="75000"/>
                    <a:lumOff val="25000"/>
                  </a:schemeClr>
                </a:solidFill>
              </a:defRPr>
            </a:lvl3pPr>
            <a:lvl4pPr>
              <a:lnSpc>
                <a:spcPct val="150000"/>
              </a:lnSpc>
              <a:defRPr sz="1600">
                <a:solidFill>
                  <a:schemeClr val="tx1">
                    <a:lumMod val="75000"/>
                    <a:lumOff val="25000"/>
                  </a:schemeClr>
                </a:solidFill>
              </a:defRPr>
            </a:lvl4pPr>
            <a:lvl5pPr>
              <a:lnSpc>
                <a:spcPct val="150000"/>
              </a:lnSpc>
              <a:defRPr sz="1600">
                <a:solidFill>
                  <a:schemeClr val="tx1">
                    <a:lumMod val="75000"/>
                    <a:lumOff val="25000"/>
                  </a:schemeClr>
                </a:solidFill>
              </a:defRPr>
            </a:lvl5p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4" name="内容占位符 3"/>
          <p:cNvSpPr>
            <a:spLocks noGrp="1"/>
          </p:cNvSpPr>
          <p:nvPr>
            <p:ph sz="half" idx="2"/>
          </p:nvPr>
        </p:nvSpPr>
        <p:spPr>
          <a:xfrm>
            <a:off x="5981700" y="1825625"/>
            <a:ext cx="5181600" cy="4351338"/>
          </a:xfrm>
        </p:spPr>
        <p:txBody>
          <a:bodyPr>
            <a:normAutofit/>
          </a:bodyPr>
          <a:lstStyle>
            <a:lvl1pPr>
              <a:lnSpc>
                <a:spcPct val="150000"/>
              </a:lnSpc>
              <a:defRPr sz="2000">
                <a:solidFill>
                  <a:schemeClr val="tx1">
                    <a:lumMod val="75000"/>
                    <a:lumOff val="25000"/>
                  </a:schemeClr>
                </a:solidFill>
              </a:defRPr>
            </a:lvl1pPr>
            <a:lvl2pPr>
              <a:lnSpc>
                <a:spcPct val="150000"/>
              </a:lnSpc>
              <a:defRPr sz="1800">
                <a:solidFill>
                  <a:schemeClr val="tx1">
                    <a:lumMod val="75000"/>
                    <a:lumOff val="25000"/>
                  </a:schemeClr>
                </a:solidFill>
              </a:defRPr>
            </a:lvl2pPr>
            <a:lvl3pPr>
              <a:lnSpc>
                <a:spcPct val="150000"/>
              </a:lnSpc>
              <a:defRPr sz="1600">
                <a:solidFill>
                  <a:schemeClr val="tx1">
                    <a:lumMod val="75000"/>
                    <a:lumOff val="25000"/>
                  </a:schemeClr>
                </a:solidFill>
              </a:defRPr>
            </a:lvl3pPr>
            <a:lvl4pPr>
              <a:lnSpc>
                <a:spcPct val="150000"/>
              </a:lnSpc>
              <a:defRPr sz="1600">
                <a:solidFill>
                  <a:schemeClr val="tx1">
                    <a:lumMod val="75000"/>
                    <a:lumOff val="25000"/>
                  </a:schemeClr>
                </a:solidFill>
              </a:defRPr>
            </a:lvl4pPr>
            <a:lvl5pPr>
              <a:lnSpc>
                <a:spcPct val="150000"/>
              </a:lnSpc>
              <a:defRPr sz="1600">
                <a:solidFill>
                  <a:schemeClr val="tx1">
                    <a:lumMod val="75000"/>
                    <a:lumOff val="25000"/>
                  </a:schemeClr>
                </a:solidFill>
              </a:defRPr>
            </a:lvl5p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5" name="日期占位符 4"/>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Click to edit Master title style</a:t>
            </a:r>
            <a:endParaRPr lang="zh-CN" altLang="en-US"/>
          </a:p>
        </p:txBody>
      </p:sp>
      <p:sp>
        <p:nvSpPr>
          <p:cNvPr id="3" name="文本占位符 2"/>
          <p:cNvSpPr>
            <a:spLocks noGrp="1"/>
          </p:cNvSpPr>
          <p:nvPr>
            <p:ph type="body" idx="1"/>
          </p:nvPr>
        </p:nvSpPr>
        <p:spPr>
          <a:xfrm>
            <a:off x="839788" y="1744961"/>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sym typeface="+mn-ea"/>
              </a:rPr>
              <a:t>Click to edit Master text styles</a:t>
            </a:r>
            <a:endParaRPr lang="zh-CN" altLang="en-US" dirty="0">
              <a:sym typeface="+mn-ea"/>
            </a:endParaRPr>
          </a:p>
        </p:txBody>
      </p:sp>
      <p:sp>
        <p:nvSpPr>
          <p:cNvPr id="4" name="内容占位符 3"/>
          <p:cNvSpPr>
            <a:spLocks noGrp="1"/>
          </p:cNvSpPr>
          <p:nvPr>
            <p:ph sz="half" idx="2"/>
          </p:nvPr>
        </p:nvSpPr>
        <p:spPr>
          <a:xfrm>
            <a:off x="839788" y="2615609"/>
            <a:ext cx="5157787" cy="3574054"/>
          </a:xfrm>
        </p:spPr>
        <p:txBody>
          <a:body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5" name="文本占位符 4"/>
          <p:cNvSpPr>
            <a:spLocks noGrp="1"/>
          </p:cNvSpPr>
          <p:nvPr>
            <p:ph type="body" sz="quarter" idx="3"/>
          </p:nvPr>
        </p:nvSpPr>
        <p:spPr>
          <a:xfrm>
            <a:off x="6172200" y="1744961"/>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sym typeface="+mn-ea"/>
              </a:rPr>
              <a:t>Click to edit Master text styles</a:t>
            </a:r>
            <a:endParaRPr lang="zh-CN" altLang="en-US" dirty="0">
              <a:sym typeface="+mn-ea"/>
            </a:endParaRPr>
          </a:p>
        </p:txBody>
      </p:sp>
      <p:sp>
        <p:nvSpPr>
          <p:cNvPr id="6" name="内容占位符 5"/>
          <p:cNvSpPr>
            <a:spLocks noGrp="1"/>
          </p:cNvSpPr>
          <p:nvPr>
            <p:ph sz="quarter" idx="4"/>
          </p:nvPr>
        </p:nvSpPr>
        <p:spPr>
          <a:xfrm>
            <a:off x="6172200" y="2615609"/>
            <a:ext cx="5183188" cy="3574054"/>
          </a:xfrm>
        </p:spPr>
        <p:txBody>
          <a:body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7" name="日期占位符 6"/>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标题 1"/>
          <p:cNvSpPr>
            <a:spLocks noGrp="1"/>
          </p:cNvSpPr>
          <p:nvPr>
            <p:ph type="title"/>
          </p:nvPr>
        </p:nvSpPr>
        <p:spPr>
          <a:xfrm>
            <a:off x="838200" y="2766219"/>
            <a:ext cx="10515600" cy="1325563"/>
          </a:xfrm>
        </p:spPr>
        <p:txBody>
          <a:bodyPr>
            <a:normAutofit/>
          </a:bodyPr>
          <a:lstStyle>
            <a:lvl1pPr algn="ctr">
              <a:defRPr sz="4800" b="0">
                <a:effectLst>
                  <a:outerShdw blurRad="38100" dist="38100" dir="2700000" algn="tl">
                    <a:srgbClr val="000000">
                      <a:alpha val="43137"/>
                    </a:srgbClr>
                  </a:outerShdw>
                </a:effectLst>
              </a:defRPr>
            </a:lvl1pPr>
          </a:lstStyle>
          <a:p>
            <a:r>
              <a:rPr lang="zh-CN" altLang="en-US" dirty="0"/>
              <a:t>Click to edit Master title style</a:t>
            </a:r>
            <a:endParaRPr lang="zh-CN" altLang="en-US" dirty="0"/>
          </a:p>
        </p:txBody>
      </p:sp>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标题 1"/>
          <p:cNvSpPr>
            <a:spLocks noGrp="1"/>
          </p:cNvSpPr>
          <p:nvPr>
            <p:ph type="title"/>
          </p:nvPr>
        </p:nvSpPr>
        <p:spPr>
          <a:xfrm>
            <a:off x="646747" y="127000"/>
            <a:ext cx="4165200" cy="1600200"/>
          </a:xfrm>
        </p:spPr>
        <p:txBody>
          <a:bodyPr anchor="ctr" anchorCtr="0">
            <a:normAutofit/>
          </a:bodyPr>
          <a:lstStyle>
            <a:lvl1pPr>
              <a:defRPr sz="2400" b="1">
                <a:effectLst>
                  <a:outerShdw blurRad="38100" dist="38100" dir="2700000" algn="tl">
                    <a:srgbClr val="000000">
                      <a:alpha val="43137"/>
                    </a:srgbClr>
                  </a:outerShdw>
                </a:effectLst>
              </a:defRPr>
            </a:lvl1pPr>
          </a:lstStyle>
          <a:p>
            <a:r>
              <a:rPr lang="zh-CN" altLang="en-US" dirty="0">
                <a:sym typeface="+mn-ea"/>
              </a:rPr>
              <a:t>Click to edit Master title style</a:t>
            </a:r>
            <a:endParaRPr lang="zh-CN" altLang="en-US" dirty="0">
              <a:sym typeface="+mn-ea"/>
            </a:endParaRPr>
          </a:p>
        </p:txBody>
      </p:sp>
      <p:sp>
        <p:nvSpPr>
          <p:cNvPr id="3" name="图片占位符 2"/>
          <p:cNvSpPr>
            <a:spLocks noGrp="1" noChangeAspect="1"/>
          </p:cNvSpPr>
          <p:nvPr>
            <p:ph type="pic" idx="1"/>
          </p:nvPr>
        </p:nvSpPr>
        <p:spPr>
          <a:xfrm>
            <a:off x="5184000" y="766354"/>
            <a:ext cx="5817375" cy="509444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dirty="0"/>
          </a:p>
        </p:txBody>
      </p:sp>
      <p:sp>
        <p:nvSpPr>
          <p:cNvPr id="4" name="文本占位符 3"/>
          <p:cNvSpPr>
            <a:spLocks noGrp="1"/>
          </p:cNvSpPr>
          <p:nvPr>
            <p:ph type="body" sz="half" idx="2"/>
          </p:nvPr>
        </p:nvSpPr>
        <p:spPr>
          <a:xfrm>
            <a:off x="651827" y="2057400"/>
            <a:ext cx="4165200" cy="3811588"/>
          </a:xfrm>
        </p:spPr>
        <p:txBody>
          <a:bodyPr>
            <a:normAutofit/>
          </a:bodyPr>
          <a:lstStyle>
            <a:lvl1pPr marL="0" indent="0">
              <a:lnSpc>
                <a:spcPct val="150000"/>
              </a:lnSpc>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a:t>Click to edit Master text styles</a:t>
            </a:r>
            <a:endParaRPr lang="zh-CN" altLang="en-US" dirty="0"/>
          </a:p>
        </p:txBody>
      </p:sp>
      <p:sp>
        <p:nvSpPr>
          <p:cNvPr id="5" name="日期占位符 4"/>
          <p:cNvSpPr>
            <a:spLocks noGrp="1"/>
          </p:cNvSpPr>
          <p:nvPr>
            <p:ph type="dt" sz="half" idx="10"/>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nvPr>
        </p:nvSpPr>
        <p:spPr/>
        <p:txBody>
          <a:bodyPr/>
          <a:lstStyle/>
          <a:p>
            <a:endParaRPr lang="zh-CN" altLang="en-US" dirty="0"/>
          </a:p>
        </p:txBody>
      </p:sp>
      <p:sp>
        <p:nvSpPr>
          <p:cNvPr id="7" name="灯片编号占位符 6"/>
          <p:cNvSpPr>
            <a:spLocks noGrp="1"/>
          </p:cNvSpPr>
          <p:nvPr>
            <p:ph type="sldNum" sz="quarter" idx="12"/>
          </p:nvPr>
        </p:nvSpPr>
        <p:spPr/>
        <p:txBody>
          <a:bodyPr/>
          <a:lstStyle/>
          <a:p>
            <a:fld id="{FABC47A4-756D-490B-A52F-7D9E2C9FC05F}" type="slidenum">
              <a:rPr lang="zh-CN" altLang="en-US" smtClean="0"/>
            </a:fld>
            <a:endParaRPr lang="zh-CN" altLang="en-US"/>
          </a:p>
        </p:txBody>
      </p:sp>
      <p:cxnSp>
        <p:nvCxnSpPr>
          <p:cNvPr id="8" name="直接连接符 7" hidden="1"/>
          <p:cNvCxnSpPr/>
          <p:nvPr userDrawn="1"/>
        </p:nvCxnSpPr>
        <p:spPr>
          <a:xfrm>
            <a:off x="742950" y="434340"/>
            <a:ext cx="0" cy="1391285"/>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9824484" y="365125"/>
            <a:ext cx="1529316" cy="5811838"/>
          </a:xfrm>
        </p:spPr>
        <p:txBody>
          <a:bodyPr vert="eaVert">
            <a:normAutofit/>
          </a:bodyPr>
          <a:lstStyle>
            <a:lvl1pPr>
              <a:defRPr sz="3600"/>
            </a:lvl1pPr>
          </a:lstStyle>
          <a:p>
            <a:r>
              <a:rPr lang="zh-CN" altLang="en-US"/>
              <a:t>Click to edit Master title style</a:t>
            </a:r>
            <a:endParaRPr lang="zh-CN" altLang="en-US"/>
          </a:p>
        </p:txBody>
      </p:sp>
      <p:sp>
        <p:nvSpPr>
          <p:cNvPr id="3" name="竖排文字占位符 2"/>
          <p:cNvSpPr>
            <a:spLocks noGrp="1"/>
          </p:cNvSpPr>
          <p:nvPr>
            <p:ph type="body" orient="vert" idx="1"/>
          </p:nvPr>
        </p:nvSpPr>
        <p:spPr>
          <a:xfrm>
            <a:off x="838200" y="365125"/>
            <a:ext cx="8879958" cy="5811838"/>
          </a:xfrm>
        </p:spPr>
        <p:txBody>
          <a:bodyPr vert="eaVert"/>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1" Type="http://schemas.openxmlformats.org/officeDocument/2006/relationships/theme" Target="../theme/theme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Click to edit Master title style</a:t>
            </a:r>
            <a:endParaRPr lang="zh-CN" altLang="en-US" dirty="0"/>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200">
                <a:solidFill>
                  <a:schemeClr val="tx1">
                    <a:tint val="7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49AE70B2-8BF9-45C0-BB95-33D1B9D3A854}"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14400" rtl="0" eaLnBrk="1" latinLnBrk="0" hangingPunct="1">
        <a:lnSpc>
          <a:spcPct val="90000"/>
        </a:lnSpc>
        <a:spcBef>
          <a:spcPct val="0"/>
        </a:spcBef>
        <a:buNone/>
        <a:defRPr sz="40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8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4.png"/><Relationship Id="rId1"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6.png"/><Relationship Id="rId1" Type="http://schemas.openxmlformats.org/officeDocument/2006/relationships/image" Target="../media/image25.png"/></Relationships>
</file>

<file path=ppt/slides/_rels/slide1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image" Target="../media/image27.png"/></Relationships>
</file>

<file path=ppt/slides/_rels/slide18.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33.png"/><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image" Target="../media/image30.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5.png"/><Relationship Id="rId1" Type="http://schemas.openxmlformats.org/officeDocument/2006/relationships/image" Target="../media/image34.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7.png"/><Relationship Id="rId1" Type="http://schemas.openxmlformats.org/officeDocument/2006/relationships/image" Target="../media/image36.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9.png"/><Relationship Id="rId1" Type="http://schemas.openxmlformats.org/officeDocument/2006/relationships/image" Target="../media/image3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0.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1.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2.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3.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5.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png"/><Relationship Id="rId1" Type="http://schemas.openxmlformats.org/officeDocument/2006/relationships/image" Target="../media/image3.png"/></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6.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png"/><Relationship Id="rId1"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png"/><Relationship Id="rId1"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0.png"/><Relationship Id="rId1"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2.png"/><Relationship Id="rId1" Type="http://schemas.openxmlformats.org/officeDocument/2006/relationships/image" Target="../media/image11.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ctrTitle"/>
          </p:nvPr>
        </p:nvSpPr>
        <p:spPr>
          <a:xfrm>
            <a:off x="1524000" y="1322705"/>
            <a:ext cx="9006205" cy="834390"/>
          </a:xfrm>
        </p:spPr>
        <p:txBody>
          <a:bodyPr>
            <a:normAutofit fontScale="90000"/>
          </a:bodyPr>
          <a:p>
            <a:endParaRPr lang="en-US"/>
          </a:p>
        </p:txBody>
      </p:sp>
      <p:pic>
        <p:nvPicPr>
          <p:cNvPr id="5" name="Picture 4" descr="javascript-curso-animacione"/>
          <p:cNvPicPr>
            <a:picLocks noChangeAspect="1"/>
          </p:cNvPicPr>
          <p:nvPr/>
        </p:nvPicPr>
        <p:blipFill>
          <a:blip r:embed="rId1"/>
          <a:stretch>
            <a:fillRect/>
          </a:stretch>
        </p:blipFill>
        <p:spPr>
          <a:xfrm>
            <a:off x="0" y="0"/>
            <a:ext cx="12192000" cy="6858000"/>
          </a:xfrm>
          <a:prstGeom prst="rect">
            <a:avLst/>
          </a:prstGeom>
        </p:spPr>
      </p:pic>
      <p:sp>
        <p:nvSpPr>
          <p:cNvPr id="7" name="Title 1"/>
          <p:cNvSpPr>
            <a:spLocks noGrp="1"/>
          </p:cNvSpPr>
          <p:nvPr/>
        </p:nvSpPr>
        <p:spPr>
          <a:xfrm>
            <a:off x="8677275" y="6445885"/>
            <a:ext cx="3514725" cy="412115"/>
          </a:xfrm>
          <a:prstGeom prst="rect">
            <a:avLst/>
          </a:prstGeom>
        </p:spPr>
        <p:txBody>
          <a:bodyPr vert="horz" lIns="91440" tIns="45720" rIns="91440" bIns="45720" rtlCol="0" anchor="ctr" anchorCtr="0">
            <a:normAutofit fontScale="90000" lnSpcReduction="10000"/>
          </a:bodyPr>
          <a:lstStyle>
            <a:lvl1pPr algn="l" defTabSz="914400" rtl="0" eaLnBrk="1" latinLnBrk="0" hangingPunct="1">
              <a:lnSpc>
                <a:spcPct val="90000"/>
              </a:lnSpc>
              <a:spcBef>
                <a:spcPct val="0"/>
              </a:spcBef>
              <a:buNone/>
              <a:defRPr sz="2400" b="1" kern="1200">
                <a:solidFill>
                  <a:schemeClr val="tx1"/>
                </a:solidFill>
                <a:effectLst>
                  <a:outerShdw blurRad="38100" dist="38100" dir="2700000" algn="tl">
                    <a:srgbClr val="000000">
                      <a:alpha val="43137"/>
                    </a:srgbClr>
                  </a:outerShdw>
                </a:effectLst>
                <a:latin typeface="+mj-lt"/>
                <a:ea typeface="+mj-ea"/>
                <a:cs typeface="+mj-cs"/>
              </a:defRPr>
            </a:lvl1pPr>
          </a:lstStyle>
          <a:p>
            <a:r>
              <a:rPr lang="pt-PT" altLang="en-US">
                <a:solidFill>
                  <a:schemeClr val="bg1"/>
                </a:solidFill>
              </a:rPr>
              <a:t>Édio de Melo Pereira</a:t>
            </a:r>
            <a:endParaRPr lang="pt-PT" altLang="en-US">
              <a:solidFill>
                <a:schemeClr val="bg1"/>
              </a:solidFill>
            </a:endParaRPr>
          </a:p>
        </p:txBody>
      </p:sp>
      <p:sp>
        <p:nvSpPr>
          <p:cNvPr id="8" name="Title 1"/>
          <p:cNvSpPr>
            <a:spLocks noGrp="1"/>
          </p:cNvSpPr>
          <p:nvPr/>
        </p:nvSpPr>
        <p:spPr>
          <a:xfrm>
            <a:off x="3600450" y="671195"/>
            <a:ext cx="5306695" cy="946150"/>
          </a:xfrm>
          <a:prstGeom prst="rect">
            <a:avLst/>
          </a:prstGeom>
        </p:spPr>
        <p:txBody>
          <a:bodyPr vert="horz" lIns="91440" tIns="45720" rIns="91440" bIns="45720" rtlCol="0" anchor="ctr" anchorCtr="0">
            <a:normAutofit/>
          </a:bodyPr>
          <a:lstStyle>
            <a:lvl1pPr algn="l" defTabSz="914400" rtl="0" eaLnBrk="1" latinLnBrk="0" hangingPunct="1">
              <a:lnSpc>
                <a:spcPct val="90000"/>
              </a:lnSpc>
              <a:spcBef>
                <a:spcPct val="0"/>
              </a:spcBef>
              <a:buNone/>
              <a:defRPr sz="2400" b="1" kern="1200">
                <a:solidFill>
                  <a:schemeClr val="tx1"/>
                </a:solidFill>
                <a:effectLst>
                  <a:outerShdw blurRad="38100" dist="38100" dir="2700000" algn="tl">
                    <a:srgbClr val="000000">
                      <a:alpha val="43137"/>
                    </a:srgbClr>
                  </a:outerShdw>
                </a:effectLst>
                <a:latin typeface="+mj-lt"/>
                <a:ea typeface="+mj-ea"/>
                <a:cs typeface="+mj-cs"/>
              </a:defRPr>
            </a:lvl1pPr>
          </a:lstStyle>
          <a:p>
            <a:r>
              <a:rPr lang="pt-PT" altLang="en-US" sz="2800">
                <a:solidFill>
                  <a:schemeClr val="bg1"/>
                </a:solidFill>
              </a:rPr>
              <a:t>Introdução ao JavaScript</a:t>
            </a:r>
            <a:endParaRPr lang="pt-PT" altLang="en-US" sz="2800">
              <a:solidFill>
                <a:schemeClr val="bg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p:cNvPicPr>
            <a:picLocks noChangeAspect="1"/>
          </p:cNvPicPr>
          <p:nvPr/>
        </p:nvPicPr>
        <p:blipFill>
          <a:blip r:embed="rId1"/>
          <a:stretch>
            <a:fillRect/>
          </a:stretch>
        </p:blipFill>
        <p:spPr>
          <a:xfrm>
            <a:off x="0" y="0"/>
            <a:ext cx="12192000" cy="685736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p:cNvPicPr>
            <a:picLocks noChangeAspect="1"/>
          </p:cNvPicPr>
          <p:nvPr/>
        </p:nvPicPr>
        <p:blipFill>
          <a:blip r:embed="rId1"/>
          <a:stretch>
            <a:fillRect/>
          </a:stretch>
        </p:blipFill>
        <p:spPr>
          <a:xfrm>
            <a:off x="0" y="0"/>
            <a:ext cx="12191365" cy="685800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p:cNvPicPr>
            <a:picLocks noChangeAspect="1"/>
          </p:cNvPicPr>
          <p:nvPr/>
        </p:nvPicPr>
        <p:blipFill>
          <a:blip r:embed="rId1"/>
          <a:stretch>
            <a:fillRect/>
          </a:stretch>
        </p:blipFill>
        <p:spPr>
          <a:xfrm>
            <a:off x="0" y="0"/>
            <a:ext cx="12192000" cy="685863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Box 3"/>
          <p:cNvSpPr txBox="1"/>
          <p:nvPr/>
        </p:nvSpPr>
        <p:spPr>
          <a:xfrm>
            <a:off x="680085" y="981075"/>
            <a:ext cx="10835005" cy="521970"/>
          </a:xfrm>
          <a:prstGeom prst="rect">
            <a:avLst/>
          </a:prstGeom>
          <a:noFill/>
        </p:spPr>
        <p:txBody>
          <a:bodyPr wrap="none" rtlCol="0">
            <a:spAutoFit/>
          </a:bodyPr>
          <a:p>
            <a:r>
              <a:rPr lang="pt-PT" altLang="en-US" sz="2800"/>
              <a:t>Qual é a diferença entre um cliente e um servidor para a internet?</a:t>
            </a:r>
            <a:endParaRPr lang="pt-PT" altLang="en-US" sz="2800"/>
          </a:p>
        </p:txBody>
      </p:sp>
      <p:sp>
        <p:nvSpPr>
          <p:cNvPr id="5" name="Text Box 4"/>
          <p:cNvSpPr txBox="1"/>
          <p:nvPr/>
        </p:nvSpPr>
        <p:spPr>
          <a:xfrm>
            <a:off x="772795" y="2813685"/>
            <a:ext cx="7538720" cy="521970"/>
          </a:xfrm>
          <a:prstGeom prst="rect">
            <a:avLst/>
          </a:prstGeom>
          <a:noFill/>
        </p:spPr>
        <p:txBody>
          <a:bodyPr wrap="none" rtlCol="0">
            <a:spAutoFit/>
          </a:bodyPr>
          <a:p>
            <a:r>
              <a:rPr lang="pt-PT" altLang="en-US" sz="2800"/>
              <a:t>Para qual é o uso do JavaScript, HTML, e CSS?</a:t>
            </a:r>
            <a:endParaRPr lang="pt-PT" altLang="en-US" sz="2800"/>
          </a:p>
        </p:txBody>
      </p:sp>
      <p:sp>
        <p:nvSpPr>
          <p:cNvPr id="7" name="Text Box 6"/>
          <p:cNvSpPr txBox="1"/>
          <p:nvPr/>
        </p:nvSpPr>
        <p:spPr>
          <a:xfrm>
            <a:off x="772795" y="4370070"/>
            <a:ext cx="6951980" cy="521970"/>
          </a:xfrm>
          <a:prstGeom prst="rect">
            <a:avLst/>
          </a:prstGeom>
          <a:noFill/>
        </p:spPr>
        <p:txBody>
          <a:bodyPr wrap="none" rtlCol="0">
            <a:spAutoFit/>
          </a:bodyPr>
          <a:p>
            <a:r>
              <a:rPr lang="pt-PT" altLang="en-US" sz="2800"/>
              <a:t>Pelo menos 3 sites que utilizam JavaScript</a:t>
            </a:r>
            <a:endParaRPr lang="pt-PT" altLang="en-US" sz="280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Rectangles 3"/>
          <p:cNvSpPr/>
          <p:nvPr/>
        </p:nvSpPr>
        <p:spPr>
          <a:xfrm>
            <a:off x="635" y="4057650"/>
            <a:ext cx="12191365" cy="2800350"/>
          </a:xfrm>
          <a:prstGeom prst="rect">
            <a:avLst/>
          </a:prstGeom>
          <a:noFill/>
          <a:extLst>
            <a:ext uri="{909E8E84-426E-40DD-AFC4-6F175D3DCCD1}">
              <a14:hiddenFill xmlns:a14="http://schemas.microsoft.com/office/drawing/2010/main">
                <a:solidFill>
                  <a:schemeClr val="accent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6" name="Up Arrow 5"/>
          <p:cNvSpPr/>
          <p:nvPr/>
        </p:nvSpPr>
        <p:spPr>
          <a:xfrm>
            <a:off x="1056640" y="5763895"/>
            <a:ext cx="316865" cy="109410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 name="Text Box 6"/>
          <p:cNvSpPr txBox="1"/>
          <p:nvPr/>
        </p:nvSpPr>
        <p:spPr>
          <a:xfrm>
            <a:off x="125730" y="3402330"/>
            <a:ext cx="1654810" cy="460375"/>
          </a:xfrm>
          <a:prstGeom prst="rect">
            <a:avLst/>
          </a:prstGeom>
          <a:noFill/>
        </p:spPr>
        <p:txBody>
          <a:bodyPr wrap="square" rtlCol="0">
            <a:spAutoFit/>
          </a:bodyPr>
          <a:p>
            <a:pPr lvl="1"/>
            <a:r>
              <a:rPr lang="pt-PT" altLang="en-US" sz="2400" b="1"/>
              <a:t>1970</a:t>
            </a:r>
            <a:endParaRPr lang="pt-PT" altLang="en-US" sz="2400" b="1"/>
          </a:p>
        </p:txBody>
      </p:sp>
      <p:pic>
        <p:nvPicPr>
          <p:cNvPr id="8" name="Picture 7"/>
          <p:cNvPicPr>
            <a:picLocks noChangeAspect="1"/>
          </p:cNvPicPr>
          <p:nvPr/>
        </p:nvPicPr>
        <p:blipFill>
          <a:blip r:embed="rId1"/>
          <a:stretch>
            <a:fillRect/>
          </a:stretch>
        </p:blipFill>
        <p:spPr>
          <a:xfrm>
            <a:off x="125730" y="4494530"/>
            <a:ext cx="2359660" cy="1195070"/>
          </a:xfrm>
          <a:prstGeom prst="rect">
            <a:avLst/>
          </a:prstGeom>
        </p:spPr>
      </p:pic>
      <p:pic>
        <p:nvPicPr>
          <p:cNvPr id="9" name="Picture 8"/>
          <p:cNvPicPr>
            <a:picLocks noChangeAspect="1"/>
          </p:cNvPicPr>
          <p:nvPr/>
        </p:nvPicPr>
        <p:blipFill>
          <a:blip r:embed="rId2"/>
          <a:stretch>
            <a:fillRect/>
          </a:stretch>
        </p:blipFill>
        <p:spPr>
          <a:xfrm>
            <a:off x="2647950" y="4620260"/>
            <a:ext cx="3373755" cy="943610"/>
          </a:xfrm>
          <a:prstGeom prst="rect">
            <a:avLst/>
          </a:prstGeom>
        </p:spPr>
      </p:pic>
      <p:sp>
        <p:nvSpPr>
          <p:cNvPr id="10" name="Up Arrow 9"/>
          <p:cNvSpPr/>
          <p:nvPr/>
        </p:nvSpPr>
        <p:spPr>
          <a:xfrm>
            <a:off x="4454525" y="5763895"/>
            <a:ext cx="316865" cy="109410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12" name="Picture 11"/>
          <p:cNvPicPr>
            <a:picLocks noChangeAspect="1"/>
          </p:cNvPicPr>
          <p:nvPr/>
        </p:nvPicPr>
        <p:blipFill>
          <a:blip r:embed="rId3"/>
          <a:stretch>
            <a:fillRect/>
          </a:stretch>
        </p:blipFill>
        <p:spPr>
          <a:xfrm>
            <a:off x="6414135" y="4620260"/>
            <a:ext cx="2857500" cy="942975"/>
          </a:xfrm>
          <a:prstGeom prst="rect">
            <a:avLst/>
          </a:prstGeom>
        </p:spPr>
      </p:pic>
      <p:sp>
        <p:nvSpPr>
          <p:cNvPr id="13" name="Up Arrow 12"/>
          <p:cNvSpPr/>
          <p:nvPr/>
        </p:nvSpPr>
        <p:spPr>
          <a:xfrm>
            <a:off x="7684135" y="5763895"/>
            <a:ext cx="316865" cy="109410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14" name="Picture 13"/>
          <p:cNvPicPr>
            <a:picLocks noChangeAspect="1"/>
          </p:cNvPicPr>
          <p:nvPr/>
        </p:nvPicPr>
        <p:blipFill>
          <a:blip r:embed="rId4"/>
          <a:stretch>
            <a:fillRect/>
          </a:stretch>
        </p:blipFill>
        <p:spPr>
          <a:xfrm>
            <a:off x="9502140" y="4403725"/>
            <a:ext cx="2572385" cy="1438910"/>
          </a:xfrm>
          <a:prstGeom prst="rect">
            <a:avLst/>
          </a:prstGeom>
        </p:spPr>
      </p:pic>
      <p:sp>
        <p:nvSpPr>
          <p:cNvPr id="15" name="Up Arrow 14"/>
          <p:cNvSpPr/>
          <p:nvPr/>
        </p:nvSpPr>
        <p:spPr>
          <a:xfrm>
            <a:off x="10629900" y="5927725"/>
            <a:ext cx="194310" cy="93027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b="1"/>
          </a:p>
        </p:txBody>
      </p:sp>
      <p:sp>
        <p:nvSpPr>
          <p:cNvPr id="18" name="Text Box 17"/>
          <p:cNvSpPr txBox="1"/>
          <p:nvPr/>
        </p:nvSpPr>
        <p:spPr>
          <a:xfrm>
            <a:off x="4454525" y="291465"/>
            <a:ext cx="2540000" cy="521970"/>
          </a:xfrm>
          <a:prstGeom prst="rect">
            <a:avLst/>
          </a:prstGeom>
          <a:noFill/>
        </p:spPr>
        <p:txBody>
          <a:bodyPr wrap="square" rtlCol="0" anchor="t">
            <a:spAutoFit/>
          </a:bodyPr>
          <a:p>
            <a:r>
              <a:rPr lang="en-US" sz="2800"/>
              <a:t>Sputnik I</a:t>
            </a:r>
            <a:endParaRPr lang="en-US" sz="2800"/>
          </a:p>
        </p:txBody>
      </p:sp>
      <p:pic>
        <p:nvPicPr>
          <p:cNvPr id="19" name="Picture 18"/>
          <p:cNvPicPr>
            <a:picLocks noChangeAspect="1"/>
          </p:cNvPicPr>
          <p:nvPr/>
        </p:nvPicPr>
        <p:blipFill>
          <a:blip r:embed="rId5"/>
          <a:stretch>
            <a:fillRect/>
          </a:stretch>
        </p:blipFill>
        <p:spPr>
          <a:xfrm>
            <a:off x="7519670" y="-43180"/>
            <a:ext cx="4672330" cy="390588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7" name="Picture 16"/>
          <p:cNvPicPr>
            <a:picLocks noChangeAspect="1"/>
          </p:cNvPicPr>
          <p:nvPr/>
        </p:nvPicPr>
        <p:blipFill>
          <a:blip r:embed="rId1"/>
          <a:stretch>
            <a:fillRect/>
          </a:stretch>
        </p:blipFill>
        <p:spPr>
          <a:xfrm>
            <a:off x="477520" y="225425"/>
            <a:ext cx="4533900" cy="1952625"/>
          </a:xfrm>
          <a:prstGeom prst="rect">
            <a:avLst/>
          </a:prstGeom>
        </p:spPr>
      </p:pic>
      <p:sp>
        <p:nvSpPr>
          <p:cNvPr id="4" name="Text Box 3"/>
          <p:cNvSpPr txBox="1"/>
          <p:nvPr/>
        </p:nvSpPr>
        <p:spPr>
          <a:xfrm>
            <a:off x="5617845" y="300990"/>
            <a:ext cx="1166495" cy="368300"/>
          </a:xfrm>
          <a:prstGeom prst="rect">
            <a:avLst/>
          </a:prstGeom>
          <a:noFill/>
        </p:spPr>
        <p:txBody>
          <a:bodyPr wrap="square" rtlCol="0">
            <a:spAutoFit/>
          </a:bodyPr>
          <a:p>
            <a:r>
              <a:rPr lang="pt-PT" altLang="en-US"/>
              <a:t>1993</a:t>
            </a:r>
            <a:endParaRPr lang="pt-PT" altLang="en-US"/>
          </a:p>
        </p:txBody>
      </p:sp>
      <p:sp>
        <p:nvSpPr>
          <p:cNvPr id="5" name="Text Box 4"/>
          <p:cNvSpPr txBox="1"/>
          <p:nvPr/>
        </p:nvSpPr>
        <p:spPr>
          <a:xfrm>
            <a:off x="477520" y="2600960"/>
            <a:ext cx="6800850" cy="368300"/>
          </a:xfrm>
          <a:prstGeom prst="rect">
            <a:avLst/>
          </a:prstGeom>
          <a:noFill/>
        </p:spPr>
        <p:txBody>
          <a:bodyPr wrap="none" rtlCol="0">
            <a:spAutoFit/>
          </a:bodyPr>
          <a:p>
            <a:r>
              <a:rPr lang="pt-PT" altLang="en-US"/>
              <a:t>Conteúdo mais interativo através de ligações entre documentos</a:t>
            </a:r>
            <a:endParaRPr lang="pt-PT" altLang="en-US"/>
          </a:p>
        </p:txBody>
      </p:sp>
      <p:sp>
        <p:nvSpPr>
          <p:cNvPr id="6" name="Text Box 5"/>
          <p:cNvSpPr txBox="1"/>
          <p:nvPr/>
        </p:nvSpPr>
        <p:spPr>
          <a:xfrm>
            <a:off x="477520" y="3080385"/>
            <a:ext cx="755015" cy="368300"/>
          </a:xfrm>
          <a:prstGeom prst="rect">
            <a:avLst/>
          </a:prstGeom>
          <a:noFill/>
        </p:spPr>
        <p:txBody>
          <a:bodyPr wrap="none" rtlCol="0">
            <a:spAutoFit/>
          </a:bodyPr>
          <a:p>
            <a:r>
              <a:rPr lang="pt-PT" altLang="en-US"/>
              <a:t>HTML</a:t>
            </a:r>
            <a:endParaRPr lang="pt-PT" altLang="en-US"/>
          </a:p>
        </p:txBody>
      </p:sp>
      <p:sp>
        <p:nvSpPr>
          <p:cNvPr id="7" name="Text Box 6"/>
          <p:cNvSpPr txBox="1"/>
          <p:nvPr/>
        </p:nvSpPr>
        <p:spPr>
          <a:xfrm>
            <a:off x="477520" y="3559810"/>
            <a:ext cx="1623060" cy="368300"/>
          </a:xfrm>
          <a:prstGeom prst="rect">
            <a:avLst/>
          </a:prstGeom>
          <a:noFill/>
        </p:spPr>
        <p:txBody>
          <a:bodyPr wrap="none" rtlCol="0">
            <a:spAutoFit/>
          </a:bodyPr>
          <a:p>
            <a:r>
              <a:rPr lang="pt-PT" altLang="en-US"/>
              <a:t>Protocolo http</a:t>
            </a:r>
            <a:endParaRPr lang="pt-PT" altLang="en-US"/>
          </a:p>
        </p:txBody>
      </p:sp>
      <p:sp>
        <p:nvSpPr>
          <p:cNvPr id="8" name="Text Box 7"/>
          <p:cNvSpPr txBox="1"/>
          <p:nvPr/>
        </p:nvSpPr>
        <p:spPr>
          <a:xfrm>
            <a:off x="477520" y="4039235"/>
            <a:ext cx="792480" cy="368300"/>
          </a:xfrm>
          <a:prstGeom prst="rect">
            <a:avLst/>
          </a:prstGeom>
          <a:noFill/>
        </p:spPr>
        <p:txBody>
          <a:bodyPr wrap="none" rtlCol="0">
            <a:spAutoFit/>
          </a:bodyPr>
          <a:p>
            <a:r>
              <a:rPr lang="pt-PT" altLang="en-US"/>
              <a:t>WWW</a:t>
            </a:r>
            <a:endParaRPr lang="pt-PT" altLang="en-US"/>
          </a:p>
        </p:txBody>
      </p:sp>
      <p:pic>
        <p:nvPicPr>
          <p:cNvPr id="9" name="Picture 8"/>
          <p:cNvPicPr>
            <a:picLocks noChangeAspect="1"/>
          </p:cNvPicPr>
          <p:nvPr/>
        </p:nvPicPr>
        <p:blipFill>
          <a:blip r:embed="rId2"/>
          <a:stretch>
            <a:fillRect/>
          </a:stretch>
        </p:blipFill>
        <p:spPr>
          <a:xfrm>
            <a:off x="10521950" y="107950"/>
            <a:ext cx="1428750" cy="1419225"/>
          </a:xfrm>
          <a:prstGeom prst="rect">
            <a:avLst/>
          </a:prstGeom>
        </p:spPr>
      </p:pic>
      <p:sp>
        <p:nvSpPr>
          <p:cNvPr id="10" name="Text Box 9"/>
          <p:cNvSpPr txBox="1"/>
          <p:nvPr/>
        </p:nvSpPr>
        <p:spPr>
          <a:xfrm>
            <a:off x="9410700" y="1813560"/>
            <a:ext cx="2540000" cy="922020"/>
          </a:xfrm>
          <a:prstGeom prst="rect">
            <a:avLst/>
          </a:prstGeom>
          <a:noFill/>
        </p:spPr>
        <p:txBody>
          <a:bodyPr wrap="square" rtlCol="0" anchor="t">
            <a:spAutoFit/>
          </a:bodyPr>
          <a:p>
            <a:r>
              <a:rPr lang="en-US"/>
              <a:t>Organização Europeia para a Investigação Nuclear</a:t>
            </a:r>
            <a:endParaRPr lang="en-US"/>
          </a:p>
        </p:txBody>
      </p:sp>
      <p:sp>
        <p:nvSpPr>
          <p:cNvPr id="11" name="Right Arrow 10"/>
          <p:cNvSpPr/>
          <p:nvPr/>
        </p:nvSpPr>
        <p:spPr>
          <a:xfrm rot="21360000">
            <a:off x="6979285" y="1312545"/>
            <a:ext cx="1410335" cy="1841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p:cNvPicPr>
            <a:picLocks noChangeAspect="1"/>
          </p:cNvPicPr>
          <p:nvPr/>
        </p:nvPicPr>
        <p:blipFill>
          <a:blip r:embed="rId1"/>
          <a:stretch>
            <a:fillRect/>
          </a:stretch>
        </p:blipFill>
        <p:spPr>
          <a:xfrm>
            <a:off x="0" y="0"/>
            <a:ext cx="7371715" cy="6875780"/>
          </a:xfrm>
          <a:prstGeom prst="rect">
            <a:avLst/>
          </a:prstGeom>
        </p:spPr>
      </p:pic>
      <p:pic>
        <p:nvPicPr>
          <p:cNvPr id="5" name="Picture 4"/>
          <p:cNvPicPr>
            <a:picLocks noChangeAspect="1"/>
          </p:cNvPicPr>
          <p:nvPr/>
        </p:nvPicPr>
        <p:blipFill>
          <a:blip r:embed="rId2"/>
          <a:stretch>
            <a:fillRect/>
          </a:stretch>
        </p:blipFill>
        <p:spPr>
          <a:xfrm>
            <a:off x="7667625" y="0"/>
            <a:ext cx="4524375" cy="2381250"/>
          </a:xfrm>
          <a:prstGeom prst="rect">
            <a:avLst/>
          </a:prstGeom>
        </p:spPr>
      </p:pic>
      <p:sp>
        <p:nvSpPr>
          <p:cNvPr id="6" name="Text Box 5"/>
          <p:cNvSpPr txBox="1"/>
          <p:nvPr/>
        </p:nvSpPr>
        <p:spPr>
          <a:xfrm>
            <a:off x="7667625" y="2492375"/>
            <a:ext cx="4369435" cy="645160"/>
          </a:xfrm>
          <a:prstGeom prst="rect">
            <a:avLst/>
          </a:prstGeom>
          <a:noFill/>
        </p:spPr>
        <p:txBody>
          <a:bodyPr wrap="square" rtlCol="0" anchor="t">
            <a:spAutoFit/>
          </a:bodyPr>
          <a:p>
            <a:r>
              <a:rPr lang="en-US"/>
              <a:t>NCSA stands for National Center for Supercomputing Applications</a:t>
            </a:r>
            <a:endParaRPr lang="en-US"/>
          </a:p>
        </p:txBody>
      </p:sp>
      <p:sp>
        <p:nvSpPr>
          <p:cNvPr id="7" name="Text Box 6"/>
          <p:cNvSpPr txBox="1"/>
          <p:nvPr/>
        </p:nvSpPr>
        <p:spPr>
          <a:xfrm>
            <a:off x="7467600" y="3851910"/>
            <a:ext cx="4724400" cy="1753235"/>
          </a:xfrm>
          <a:prstGeom prst="rect">
            <a:avLst/>
          </a:prstGeom>
          <a:noFill/>
        </p:spPr>
        <p:txBody>
          <a:bodyPr wrap="square" rtlCol="0">
            <a:spAutoFit/>
          </a:bodyPr>
          <a:p>
            <a:pPr algn="l"/>
            <a:r>
              <a:rPr lang="pt-PT" altLang="en-US"/>
              <a:t>O Mosaic foi um navegador pioneiro, que introduziu recursos como imagens incorporadas ao texto, hiperlinks clicáveis, botões de navegação e lista de favoritos . Ele foi criado em 1993 por Marc Andreessen e Eric Bina no NCSA.</a:t>
            </a:r>
            <a:endParaRPr lang="pt-PT" alt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p:cNvPicPr>
            <a:picLocks noChangeAspect="1"/>
          </p:cNvPicPr>
          <p:nvPr/>
        </p:nvPicPr>
        <p:blipFill>
          <a:blip r:embed="rId1"/>
          <a:stretch>
            <a:fillRect/>
          </a:stretch>
        </p:blipFill>
        <p:spPr>
          <a:xfrm>
            <a:off x="238125" y="111760"/>
            <a:ext cx="4705350" cy="1504950"/>
          </a:xfrm>
          <a:prstGeom prst="rect">
            <a:avLst/>
          </a:prstGeom>
        </p:spPr>
      </p:pic>
      <p:pic>
        <p:nvPicPr>
          <p:cNvPr id="5" name="Picture 4"/>
          <p:cNvPicPr>
            <a:picLocks noChangeAspect="1"/>
          </p:cNvPicPr>
          <p:nvPr/>
        </p:nvPicPr>
        <p:blipFill>
          <a:blip r:embed="rId2"/>
          <a:stretch>
            <a:fillRect/>
          </a:stretch>
        </p:blipFill>
        <p:spPr>
          <a:xfrm>
            <a:off x="238125" y="2019300"/>
            <a:ext cx="2247900" cy="3248025"/>
          </a:xfrm>
          <a:prstGeom prst="rect">
            <a:avLst/>
          </a:prstGeom>
        </p:spPr>
      </p:pic>
      <p:sp>
        <p:nvSpPr>
          <p:cNvPr id="6" name="Text Box 5"/>
          <p:cNvSpPr txBox="1"/>
          <p:nvPr/>
        </p:nvSpPr>
        <p:spPr>
          <a:xfrm>
            <a:off x="2771775" y="2019300"/>
            <a:ext cx="2836545" cy="368300"/>
          </a:xfrm>
          <a:prstGeom prst="rect">
            <a:avLst/>
          </a:prstGeom>
          <a:noFill/>
        </p:spPr>
        <p:txBody>
          <a:bodyPr wrap="square" rtlCol="0" anchor="t">
            <a:spAutoFit/>
          </a:bodyPr>
          <a:p>
            <a:r>
              <a:rPr lang="en-US"/>
              <a:t>James H. Clark</a:t>
            </a:r>
            <a:endParaRPr lang="en-US"/>
          </a:p>
        </p:txBody>
      </p:sp>
      <p:sp>
        <p:nvSpPr>
          <p:cNvPr id="7" name="Text Box 6"/>
          <p:cNvSpPr txBox="1"/>
          <p:nvPr/>
        </p:nvSpPr>
        <p:spPr>
          <a:xfrm>
            <a:off x="10832465" y="229870"/>
            <a:ext cx="995680" cy="521970"/>
          </a:xfrm>
          <a:prstGeom prst="rect">
            <a:avLst/>
          </a:prstGeom>
          <a:noFill/>
        </p:spPr>
        <p:txBody>
          <a:bodyPr wrap="none" rtlCol="0">
            <a:spAutoFit/>
          </a:bodyPr>
          <a:p>
            <a:r>
              <a:rPr lang="pt-PT" altLang="en-US" sz="2800"/>
              <a:t>1994</a:t>
            </a:r>
            <a:endParaRPr lang="pt-PT" altLang="en-US" sz="2800"/>
          </a:p>
        </p:txBody>
      </p:sp>
      <p:pic>
        <p:nvPicPr>
          <p:cNvPr id="8" name="Picture 7"/>
          <p:cNvPicPr>
            <a:picLocks noChangeAspect="1"/>
          </p:cNvPicPr>
          <p:nvPr/>
        </p:nvPicPr>
        <p:blipFill>
          <a:blip r:embed="rId3"/>
          <a:stretch>
            <a:fillRect/>
          </a:stretch>
        </p:blipFill>
        <p:spPr>
          <a:xfrm>
            <a:off x="6165850" y="454025"/>
            <a:ext cx="3040380" cy="821055"/>
          </a:xfrm>
          <a:prstGeom prst="rect">
            <a:avLst/>
          </a:prstGeom>
        </p:spPr>
      </p:pic>
      <p:sp>
        <p:nvSpPr>
          <p:cNvPr id="9" name="Text Box 8"/>
          <p:cNvSpPr txBox="1"/>
          <p:nvPr/>
        </p:nvSpPr>
        <p:spPr>
          <a:xfrm>
            <a:off x="5160010" y="3244850"/>
            <a:ext cx="6204585" cy="368300"/>
          </a:xfrm>
          <a:prstGeom prst="rect">
            <a:avLst/>
          </a:prstGeom>
          <a:noFill/>
        </p:spPr>
        <p:txBody>
          <a:bodyPr wrap="none" rtlCol="0">
            <a:spAutoFit/>
          </a:bodyPr>
          <a:p>
            <a:r>
              <a:rPr lang="pt-PT" altLang="en-US"/>
              <a:t>Navegador se tornou o navegador mais famoso da Intenet</a:t>
            </a:r>
            <a:endParaRPr lang="pt-PT" altLang="en-US"/>
          </a:p>
        </p:txBody>
      </p:sp>
      <p:cxnSp>
        <p:nvCxnSpPr>
          <p:cNvPr id="10" name="Straight Arrow Connector 9"/>
          <p:cNvCxnSpPr/>
          <p:nvPr/>
        </p:nvCxnSpPr>
        <p:spPr>
          <a:xfrm>
            <a:off x="8593455" y="1453515"/>
            <a:ext cx="593090" cy="32956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1" name="Text Box 10"/>
          <p:cNvSpPr txBox="1"/>
          <p:nvPr/>
        </p:nvSpPr>
        <p:spPr>
          <a:xfrm>
            <a:off x="9206230" y="1864360"/>
            <a:ext cx="2621915" cy="645160"/>
          </a:xfrm>
          <a:prstGeom prst="rect">
            <a:avLst/>
          </a:prstGeom>
          <a:noFill/>
        </p:spPr>
        <p:txBody>
          <a:bodyPr wrap="square" rtlCol="0">
            <a:spAutoFit/>
          </a:bodyPr>
          <a:p>
            <a:r>
              <a:rPr lang="pt-PT" altLang="en-US"/>
              <a:t>Projetos Internos engraçados</a:t>
            </a:r>
            <a:endParaRPr lang="pt-PT" alt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Box 3"/>
          <p:cNvSpPr txBox="1"/>
          <p:nvPr/>
        </p:nvSpPr>
        <p:spPr>
          <a:xfrm>
            <a:off x="10749915" y="229235"/>
            <a:ext cx="1112520" cy="583565"/>
          </a:xfrm>
          <a:prstGeom prst="rect">
            <a:avLst/>
          </a:prstGeom>
          <a:noFill/>
        </p:spPr>
        <p:txBody>
          <a:bodyPr wrap="none" rtlCol="0">
            <a:spAutoFit/>
          </a:bodyPr>
          <a:p>
            <a:r>
              <a:rPr lang="pt-PT" altLang="en-US" sz="3200"/>
              <a:t>1995</a:t>
            </a:r>
            <a:endParaRPr lang="pt-PT" altLang="en-US" sz="3200"/>
          </a:p>
        </p:txBody>
      </p:sp>
      <p:pic>
        <p:nvPicPr>
          <p:cNvPr id="5" name="Picture 4"/>
          <p:cNvPicPr>
            <a:picLocks noChangeAspect="1"/>
          </p:cNvPicPr>
          <p:nvPr/>
        </p:nvPicPr>
        <p:blipFill>
          <a:blip r:embed="rId1"/>
          <a:stretch>
            <a:fillRect/>
          </a:stretch>
        </p:blipFill>
        <p:spPr>
          <a:xfrm>
            <a:off x="0" y="0"/>
            <a:ext cx="4486275" cy="2200275"/>
          </a:xfrm>
          <a:prstGeom prst="rect">
            <a:avLst/>
          </a:prstGeom>
        </p:spPr>
      </p:pic>
      <p:pic>
        <p:nvPicPr>
          <p:cNvPr id="6" name="Picture 5"/>
          <p:cNvPicPr>
            <a:picLocks noChangeAspect="1"/>
          </p:cNvPicPr>
          <p:nvPr/>
        </p:nvPicPr>
        <p:blipFill>
          <a:blip r:embed="rId2"/>
          <a:stretch>
            <a:fillRect/>
          </a:stretch>
        </p:blipFill>
        <p:spPr>
          <a:xfrm>
            <a:off x="5129530" y="306070"/>
            <a:ext cx="1933575" cy="1381125"/>
          </a:xfrm>
          <a:prstGeom prst="rect">
            <a:avLst/>
          </a:prstGeom>
        </p:spPr>
      </p:pic>
      <p:sp>
        <p:nvSpPr>
          <p:cNvPr id="8" name="Text Box 7"/>
          <p:cNvSpPr txBox="1"/>
          <p:nvPr/>
        </p:nvSpPr>
        <p:spPr>
          <a:xfrm>
            <a:off x="7479665" y="812800"/>
            <a:ext cx="2248535" cy="368300"/>
          </a:xfrm>
          <a:prstGeom prst="rect">
            <a:avLst/>
          </a:prstGeom>
          <a:noFill/>
        </p:spPr>
        <p:txBody>
          <a:bodyPr wrap="none" rtlCol="0">
            <a:spAutoFit/>
          </a:bodyPr>
          <a:p>
            <a:r>
              <a:rPr lang="pt-PT" altLang="en-US"/>
              <a:t>Mocha -&gt; LiveScript</a:t>
            </a:r>
            <a:endParaRPr lang="pt-PT" altLang="en-US"/>
          </a:p>
        </p:txBody>
      </p:sp>
      <p:pic>
        <p:nvPicPr>
          <p:cNvPr id="9" name="Picture 8"/>
          <p:cNvPicPr>
            <a:picLocks noChangeAspect="1"/>
          </p:cNvPicPr>
          <p:nvPr/>
        </p:nvPicPr>
        <p:blipFill>
          <a:blip r:embed="rId3"/>
          <a:stretch>
            <a:fillRect/>
          </a:stretch>
        </p:blipFill>
        <p:spPr>
          <a:xfrm>
            <a:off x="0" y="4705350"/>
            <a:ext cx="3844925" cy="2152650"/>
          </a:xfrm>
          <a:prstGeom prst="rect">
            <a:avLst/>
          </a:prstGeom>
        </p:spPr>
      </p:pic>
      <p:pic>
        <p:nvPicPr>
          <p:cNvPr id="10" name="Picture 9"/>
          <p:cNvPicPr>
            <a:picLocks noChangeAspect="1"/>
          </p:cNvPicPr>
          <p:nvPr/>
        </p:nvPicPr>
        <p:blipFill>
          <a:blip r:embed="rId4"/>
          <a:stretch>
            <a:fillRect/>
          </a:stretch>
        </p:blipFill>
        <p:spPr>
          <a:xfrm>
            <a:off x="7063105" y="3974465"/>
            <a:ext cx="5128895" cy="2883535"/>
          </a:xfrm>
          <a:prstGeom prst="rect">
            <a:avLst/>
          </a:prstGeom>
        </p:spPr>
      </p:pic>
      <p:sp>
        <p:nvSpPr>
          <p:cNvPr id="11" name="Right Arrow 10"/>
          <p:cNvSpPr/>
          <p:nvPr/>
        </p:nvSpPr>
        <p:spPr>
          <a:xfrm rot="3000000">
            <a:off x="6407150" y="2467610"/>
            <a:ext cx="1788160" cy="3371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2" name="Right Arrow 11"/>
          <p:cNvSpPr/>
          <p:nvPr/>
        </p:nvSpPr>
        <p:spPr>
          <a:xfrm rot="20640000">
            <a:off x="4367530" y="5473065"/>
            <a:ext cx="1788160" cy="3371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p:cNvPicPr>
            <a:picLocks noChangeAspect="1"/>
          </p:cNvPicPr>
          <p:nvPr/>
        </p:nvPicPr>
        <p:blipFill>
          <a:blip r:embed="rId1"/>
          <a:stretch>
            <a:fillRect/>
          </a:stretch>
        </p:blipFill>
        <p:spPr>
          <a:xfrm>
            <a:off x="98425" y="0"/>
            <a:ext cx="4514850" cy="2276475"/>
          </a:xfrm>
          <a:prstGeom prst="rect">
            <a:avLst/>
          </a:prstGeom>
        </p:spPr>
      </p:pic>
      <p:sp>
        <p:nvSpPr>
          <p:cNvPr id="5" name="Text Box 4"/>
          <p:cNvSpPr txBox="1"/>
          <p:nvPr/>
        </p:nvSpPr>
        <p:spPr>
          <a:xfrm>
            <a:off x="4779010" y="321945"/>
            <a:ext cx="3822065" cy="645160"/>
          </a:xfrm>
          <a:prstGeom prst="rect">
            <a:avLst/>
          </a:prstGeom>
          <a:noFill/>
        </p:spPr>
        <p:txBody>
          <a:bodyPr wrap="square" rtlCol="0">
            <a:spAutoFit/>
          </a:bodyPr>
          <a:p>
            <a:r>
              <a:rPr lang="pt-PT" altLang="en-US"/>
              <a:t>Internet Explorer -&gt; Microsoft Comprou o Codígo do Mosaic</a:t>
            </a:r>
            <a:endParaRPr lang="pt-PT" altLang="en-US"/>
          </a:p>
        </p:txBody>
      </p:sp>
      <p:pic>
        <p:nvPicPr>
          <p:cNvPr id="6" name="Picture 5"/>
          <p:cNvPicPr>
            <a:picLocks noChangeAspect="1"/>
          </p:cNvPicPr>
          <p:nvPr/>
        </p:nvPicPr>
        <p:blipFill>
          <a:blip r:embed="rId2"/>
          <a:stretch>
            <a:fillRect/>
          </a:stretch>
        </p:blipFill>
        <p:spPr>
          <a:xfrm>
            <a:off x="5165090" y="1587500"/>
            <a:ext cx="7026910" cy="5270500"/>
          </a:xfrm>
          <a:prstGeom prst="rect">
            <a:avLst/>
          </a:prstGeom>
        </p:spPr>
      </p:pic>
      <p:sp>
        <p:nvSpPr>
          <p:cNvPr id="7" name="Text Box 6"/>
          <p:cNvSpPr txBox="1"/>
          <p:nvPr/>
        </p:nvSpPr>
        <p:spPr>
          <a:xfrm>
            <a:off x="10106660" y="1047115"/>
            <a:ext cx="1842135" cy="460375"/>
          </a:xfrm>
          <a:prstGeom prst="rect">
            <a:avLst/>
          </a:prstGeom>
          <a:noFill/>
        </p:spPr>
        <p:txBody>
          <a:bodyPr wrap="none" rtlCol="0">
            <a:spAutoFit/>
          </a:bodyPr>
          <a:p>
            <a:r>
              <a:rPr lang="pt-PT" altLang="en-US" sz="2400"/>
              <a:t>Windows 95</a:t>
            </a:r>
            <a:endParaRPr lang="pt-PT" altLang="en-US" sz="2400"/>
          </a:p>
        </p:txBody>
      </p:sp>
      <p:sp>
        <p:nvSpPr>
          <p:cNvPr id="8" name="Text Box 7"/>
          <p:cNvSpPr txBox="1"/>
          <p:nvPr/>
        </p:nvSpPr>
        <p:spPr>
          <a:xfrm>
            <a:off x="3426460" y="4541520"/>
            <a:ext cx="1352550" cy="583565"/>
          </a:xfrm>
          <a:prstGeom prst="rect">
            <a:avLst/>
          </a:prstGeom>
          <a:noFill/>
        </p:spPr>
        <p:txBody>
          <a:bodyPr wrap="none" rtlCol="0">
            <a:spAutoFit/>
          </a:bodyPr>
          <a:p>
            <a:r>
              <a:rPr lang="pt-PT" altLang="en-US" sz="3200"/>
              <a:t>JScript</a:t>
            </a:r>
            <a:endParaRPr lang="pt-PT" altLang="en-US" sz="32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647700" y="248285"/>
            <a:ext cx="10515600" cy="1325563"/>
          </a:xfrm>
        </p:spPr>
        <p:txBody>
          <a:bodyPr/>
          <a:p>
            <a:r>
              <a:rPr lang="pt-PT" altLang="en-US"/>
              <a:t>Cliente x Servidor ( Client x Server)</a:t>
            </a:r>
            <a:endParaRPr lang="pt-PT" altLang="en-US"/>
          </a:p>
        </p:txBody>
      </p:sp>
      <p:pic>
        <p:nvPicPr>
          <p:cNvPr id="4" name="Picture 3" descr="clientxserver"/>
          <p:cNvPicPr>
            <a:picLocks noChangeAspect="1"/>
          </p:cNvPicPr>
          <p:nvPr/>
        </p:nvPicPr>
        <p:blipFill>
          <a:blip r:embed="rId1"/>
          <a:stretch>
            <a:fillRect/>
          </a:stretch>
        </p:blipFill>
        <p:spPr>
          <a:xfrm>
            <a:off x="5692775" y="1476375"/>
            <a:ext cx="6499225" cy="5381625"/>
          </a:xfrm>
          <a:prstGeom prst="rect">
            <a:avLst/>
          </a:prstGeom>
        </p:spPr>
      </p:pic>
      <p:sp>
        <p:nvSpPr>
          <p:cNvPr id="5" name="Text Box 4"/>
          <p:cNvSpPr txBox="1"/>
          <p:nvPr/>
        </p:nvSpPr>
        <p:spPr>
          <a:xfrm>
            <a:off x="1214120" y="3144520"/>
            <a:ext cx="3215640" cy="368300"/>
          </a:xfrm>
          <a:prstGeom prst="rect">
            <a:avLst/>
          </a:prstGeom>
          <a:noFill/>
        </p:spPr>
        <p:txBody>
          <a:bodyPr wrap="none" rtlCol="0">
            <a:spAutoFit/>
          </a:bodyPr>
          <a:p>
            <a:r>
              <a:rPr lang="pt-PT" altLang="en-US"/>
              <a:t>Cliente =&gt; Efetua Requisição</a:t>
            </a:r>
            <a:endParaRPr lang="pt-PT" altLang="en-US"/>
          </a:p>
        </p:txBody>
      </p:sp>
      <p:sp>
        <p:nvSpPr>
          <p:cNvPr id="6" name="Text Box 5"/>
          <p:cNvSpPr txBox="1"/>
          <p:nvPr/>
        </p:nvSpPr>
        <p:spPr>
          <a:xfrm>
            <a:off x="655320" y="4072890"/>
            <a:ext cx="4333240" cy="368300"/>
          </a:xfrm>
          <a:prstGeom prst="rect">
            <a:avLst/>
          </a:prstGeom>
          <a:noFill/>
        </p:spPr>
        <p:txBody>
          <a:bodyPr wrap="none" rtlCol="0">
            <a:spAutoFit/>
          </a:bodyPr>
          <a:p>
            <a:r>
              <a:rPr lang="pt-PT" altLang="en-US"/>
              <a:t>Servidor =&gt; Entrega o que foi solicitado</a:t>
            </a:r>
            <a:endParaRPr lang="pt-PT" alt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p:cNvPicPr>
            <a:picLocks noChangeAspect="1"/>
          </p:cNvPicPr>
          <p:nvPr/>
        </p:nvPicPr>
        <p:blipFill>
          <a:blip r:embed="rId1"/>
          <a:stretch>
            <a:fillRect/>
          </a:stretch>
        </p:blipFill>
        <p:spPr>
          <a:xfrm>
            <a:off x="255905" y="121920"/>
            <a:ext cx="5260340" cy="778510"/>
          </a:xfrm>
          <a:prstGeom prst="rect">
            <a:avLst/>
          </a:prstGeom>
        </p:spPr>
      </p:pic>
      <p:cxnSp>
        <p:nvCxnSpPr>
          <p:cNvPr id="5" name="Straight Arrow Connector 4"/>
          <p:cNvCxnSpPr/>
          <p:nvPr/>
        </p:nvCxnSpPr>
        <p:spPr>
          <a:xfrm>
            <a:off x="3637280" y="1343660"/>
            <a:ext cx="459740" cy="36766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6" name="Text Box 5"/>
          <p:cNvSpPr txBox="1"/>
          <p:nvPr/>
        </p:nvSpPr>
        <p:spPr>
          <a:xfrm>
            <a:off x="2432050" y="2154555"/>
            <a:ext cx="4916170" cy="368300"/>
          </a:xfrm>
          <a:prstGeom prst="rect">
            <a:avLst/>
          </a:prstGeom>
          <a:noFill/>
        </p:spPr>
        <p:txBody>
          <a:bodyPr wrap="none" rtlCol="0">
            <a:spAutoFit/>
          </a:bodyPr>
          <a:p>
            <a:r>
              <a:rPr lang="pt-PT" altLang="en-US"/>
              <a:t>Padronização do JavaScript para o EcmaScript</a:t>
            </a:r>
            <a:endParaRPr lang="pt-PT" altLang="en-US"/>
          </a:p>
        </p:txBody>
      </p:sp>
      <p:cxnSp>
        <p:nvCxnSpPr>
          <p:cNvPr id="7" name="Straight Arrow Connector 6"/>
          <p:cNvCxnSpPr/>
          <p:nvPr/>
        </p:nvCxnSpPr>
        <p:spPr>
          <a:xfrm>
            <a:off x="5262245" y="2886710"/>
            <a:ext cx="501015" cy="54165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8" name="Text Box 7"/>
          <p:cNvSpPr txBox="1"/>
          <p:nvPr/>
        </p:nvSpPr>
        <p:spPr>
          <a:xfrm>
            <a:off x="4757420" y="4961255"/>
            <a:ext cx="1097280" cy="521970"/>
          </a:xfrm>
          <a:prstGeom prst="rect">
            <a:avLst/>
          </a:prstGeom>
          <a:noFill/>
        </p:spPr>
        <p:txBody>
          <a:bodyPr wrap="none" rtlCol="0">
            <a:spAutoFit/>
          </a:bodyPr>
          <a:p>
            <a:r>
              <a:rPr lang="pt-PT" altLang="en-US" sz="2800"/>
              <a:t>2002 </a:t>
            </a:r>
            <a:endParaRPr lang="pt-PT" altLang="en-US" sz="2800"/>
          </a:p>
        </p:txBody>
      </p:sp>
      <p:pic>
        <p:nvPicPr>
          <p:cNvPr id="9" name="Picture 8"/>
          <p:cNvPicPr>
            <a:picLocks noChangeAspect="1"/>
          </p:cNvPicPr>
          <p:nvPr/>
        </p:nvPicPr>
        <p:blipFill>
          <a:blip r:embed="rId2"/>
          <a:stretch>
            <a:fillRect/>
          </a:stretch>
        </p:blipFill>
        <p:spPr>
          <a:xfrm>
            <a:off x="6570980" y="3924935"/>
            <a:ext cx="1828800" cy="182880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Box 3"/>
          <p:cNvSpPr txBox="1"/>
          <p:nvPr/>
        </p:nvSpPr>
        <p:spPr>
          <a:xfrm>
            <a:off x="9666605" y="434340"/>
            <a:ext cx="2414270" cy="645160"/>
          </a:xfrm>
          <a:prstGeom prst="rect">
            <a:avLst/>
          </a:prstGeom>
          <a:noFill/>
        </p:spPr>
        <p:txBody>
          <a:bodyPr wrap="none" rtlCol="0">
            <a:spAutoFit/>
          </a:bodyPr>
          <a:p>
            <a:r>
              <a:rPr lang="pt-PT" altLang="en-US" sz="3600"/>
              <a:t>2008/2009</a:t>
            </a:r>
            <a:endParaRPr lang="pt-PT" altLang="en-US" sz="3600"/>
          </a:p>
        </p:txBody>
      </p:sp>
      <p:pic>
        <p:nvPicPr>
          <p:cNvPr id="6" name="Picture 5"/>
          <p:cNvPicPr>
            <a:picLocks noChangeAspect="1"/>
          </p:cNvPicPr>
          <p:nvPr/>
        </p:nvPicPr>
        <p:blipFill>
          <a:blip r:embed="rId1"/>
          <a:stretch>
            <a:fillRect/>
          </a:stretch>
        </p:blipFill>
        <p:spPr>
          <a:xfrm>
            <a:off x="259080" y="160020"/>
            <a:ext cx="2456180" cy="2032635"/>
          </a:xfrm>
          <a:prstGeom prst="rect">
            <a:avLst/>
          </a:prstGeom>
        </p:spPr>
      </p:pic>
      <p:sp>
        <p:nvSpPr>
          <p:cNvPr id="7" name="Text Box 6"/>
          <p:cNvSpPr txBox="1"/>
          <p:nvPr/>
        </p:nvSpPr>
        <p:spPr>
          <a:xfrm>
            <a:off x="3041650" y="711200"/>
            <a:ext cx="3364865" cy="368300"/>
          </a:xfrm>
          <a:prstGeom prst="rect">
            <a:avLst/>
          </a:prstGeom>
          <a:noFill/>
        </p:spPr>
        <p:txBody>
          <a:bodyPr wrap="square" rtlCol="0">
            <a:spAutoFit/>
          </a:bodyPr>
          <a:p>
            <a:pPr lvl="3" algn="l"/>
            <a:r>
              <a:rPr lang="pt-PT" altLang="en-US"/>
              <a:t>Google Chrome</a:t>
            </a:r>
            <a:endParaRPr lang="pt-PT" altLang="en-US"/>
          </a:p>
        </p:txBody>
      </p:sp>
      <p:pic>
        <p:nvPicPr>
          <p:cNvPr id="8" name="Picture 7"/>
          <p:cNvPicPr>
            <a:picLocks noChangeAspect="1"/>
          </p:cNvPicPr>
          <p:nvPr/>
        </p:nvPicPr>
        <p:blipFill>
          <a:blip r:embed="rId2"/>
          <a:stretch>
            <a:fillRect/>
          </a:stretch>
        </p:blipFill>
        <p:spPr>
          <a:xfrm>
            <a:off x="782320" y="3255645"/>
            <a:ext cx="1409700" cy="1409700"/>
          </a:xfrm>
          <a:prstGeom prst="rect">
            <a:avLst/>
          </a:prstGeom>
        </p:spPr>
      </p:pic>
      <p:sp>
        <p:nvSpPr>
          <p:cNvPr id="9" name="Text Box 8"/>
          <p:cNvSpPr txBox="1"/>
          <p:nvPr/>
        </p:nvSpPr>
        <p:spPr>
          <a:xfrm>
            <a:off x="3596640" y="3776345"/>
            <a:ext cx="1113155" cy="368300"/>
          </a:xfrm>
          <a:prstGeom prst="rect">
            <a:avLst/>
          </a:prstGeom>
          <a:noFill/>
        </p:spPr>
        <p:txBody>
          <a:bodyPr wrap="none" rtlCol="0">
            <a:spAutoFit/>
          </a:bodyPr>
          <a:p>
            <a:r>
              <a:rPr lang="pt-PT" altLang="en-US"/>
              <a:t>Motor V8</a:t>
            </a:r>
            <a:endParaRPr lang="pt-PT" alt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Box 3"/>
          <p:cNvSpPr txBox="1"/>
          <p:nvPr/>
        </p:nvSpPr>
        <p:spPr>
          <a:xfrm>
            <a:off x="0" y="0"/>
            <a:ext cx="12192635" cy="7477760"/>
          </a:xfrm>
          <a:prstGeom prst="rect">
            <a:avLst/>
          </a:prstGeom>
          <a:noFill/>
        </p:spPr>
        <p:txBody>
          <a:bodyPr wrap="square" rtlCol="0" anchor="t">
            <a:spAutoFit/>
          </a:bodyPr>
          <a:p>
            <a:pPr>
              <a:lnSpc>
                <a:spcPct val="150000"/>
              </a:lnSpc>
            </a:pPr>
            <a:r>
              <a:rPr lang="en-US" sz="2000"/>
              <a:t>Google Chrome: V8</a:t>
            </a:r>
            <a:endParaRPr lang="en-US" sz="2000"/>
          </a:p>
          <a:p>
            <a:pPr>
              <a:lnSpc>
                <a:spcPct val="150000"/>
              </a:lnSpc>
            </a:pPr>
            <a:r>
              <a:rPr lang="en-US" sz="2000"/>
              <a:t>Mozilla Firefox: SpiderMonkey</a:t>
            </a:r>
            <a:endParaRPr lang="en-US" sz="2000"/>
          </a:p>
          <a:p>
            <a:pPr>
              <a:lnSpc>
                <a:spcPct val="150000"/>
              </a:lnSpc>
            </a:pPr>
            <a:r>
              <a:rPr lang="en-US" sz="2000"/>
              <a:t>Safari: JavaScriptCore</a:t>
            </a:r>
            <a:endParaRPr lang="en-US" sz="2000"/>
          </a:p>
          <a:p>
            <a:pPr>
              <a:lnSpc>
                <a:spcPct val="150000"/>
              </a:lnSpc>
            </a:pPr>
            <a:r>
              <a:rPr lang="en-US" sz="2000"/>
              <a:t>Microsoft Edge: Chakra</a:t>
            </a:r>
            <a:endParaRPr lang="en-US" sz="2000"/>
          </a:p>
          <a:p>
            <a:pPr>
              <a:lnSpc>
                <a:spcPct val="150000"/>
              </a:lnSpc>
            </a:pPr>
            <a:r>
              <a:rPr lang="en-US" sz="2000"/>
              <a:t>Internet Explorer: Chakra</a:t>
            </a:r>
            <a:endParaRPr lang="en-US" sz="2000"/>
          </a:p>
          <a:p>
            <a:pPr>
              <a:lnSpc>
                <a:spcPct val="150000"/>
              </a:lnSpc>
            </a:pPr>
            <a:r>
              <a:rPr lang="en-US" sz="2000">
                <a:sym typeface="+mn-ea"/>
              </a:rPr>
              <a:t>Opera: Opera é baseado no projeto de código aberto Chromium, semelhante ao Google Chrome. Portanto, seu motor JavaScript é o V8.</a:t>
            </a:r>
            <a:endParaRPr lang="en-US" sz="2000"/>
          </a:p>
          <a:p>
            <a:pPr>
              <a:lnSpc>
                <a:spcPct val="150000"/>
              </a:lnSpc>
            </a:pPr>
            <a:r>
              <a:rPr lang="en-US" sz="2000">
                <a:sym typeface="+mn-ea"/>
              </a:rPr>
              <a:t>Vivaldi: Assim como o Opera, o Vivaldi também é baseado no Chromium e usa o motor JavaScript V8.</a:t>
            </a:r>
            <a:endParaRPr lang="en-US" sz="2000"/>
          </a:p>
          <a:p>
            <a:pPr>
              <a:lnSpc>
                <a:spcPct val="150000"/>
              </a:lnSpc>
            </a:pPr>
            <a:r>
              <a:rPr lang="en-US" sz="2000">
                <a:sym typeface="+mn-ea"/>
              </a:rPr>
              <a:t>Brave: Brave é outro navegador baseado no Chromium, portanto, também usa o motor JavaScript V8.</a:t>
            </a:r>
            <a:endParaRPr lang="en-US" sz="2000"/>
          </a:p>
          <a:p>
            <a:pPr>
              <a:lnSpc>
                <a:spcPct val="150000"/>
              </a:lnSpc>
            </a:pPr>
            <a:endParaRPr lang="en-US" sz="2000"/>
          </a:p>
          <a:p>
            <a:pPr>
              <a:lnSpc>
                <a:spcPct val="150000"/>
              </a:lnSpc>
            </a:pPr>
            <a:endParaRPr lang="en-US" sz="2000"/>
          </a:p>
          <a:p>
            <a:pPr>
              <a:lnSpc>
                <a:spcPct val="150000"/>
              </a:lnSpc>
            </a:pPr>
            <a:r>
              <a:rPr lang="en-US" sz="2000"/>
              <a:t>Cada navegador possui essas duas partes de software muito bem divididas: o renderizador CSS e o motor JavaScript. Esses dois módulos possuem códigos diferentes, funcionam de maneiras diferentes e podem até mesmo ser escritas em linguagens diferentes.</a:t>
            </a:r>
            <a:endParaRPr lang="en-US" sz="2000"/>
          </a:p>
          <a:p>
            <a:pPr>
              <a:lnSpc>
                <a:spcPct val="150000"/>
              </a:lnSpc>
            </a:pPr>
            <a:endParaRPr lang="en-US" sz="2000"/>
          </a:p>
          <a:p>
            <a:pPr>
              <a:lnSpc>
                <a:spcPct val="150000"/>
              </a:lnSpc>
            </a:pPr>
            <a:endParaRPr lang="en-US" sz="200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Picture 4"/>
          <p:cNvPicPr>
            <a:picLocks noChangeAspect="1"/>
          </p:cNvPicPr>
          <p:nvPr/>
        </p:nvPicPr>
        <p:blipFill>
          <a:blip r:embed="rId1"/>
          <a:stretch>
            <a:fillRect/>
          </a:stretch>
        </p:blipFill>
        <p:spPr>
          <a:xfrm>
            <a:off x="1348105" y="1243965"/>
            <a:ext cx="9495790" cy="5340985"/>
          </a:xfrm>
          <a:prstGeom prst="rect">
            <a:avLst/>
          </a:prstGeom>
        </p:spPr>
      </p:pic>
      <p:sp>
        <p:nvSpPr>
          <p:cNvPr id="6" name="Text Box 5"/>
          <p:cNvSpPr txBox="1"/>
          <p:nvPr/>
        </p:nvSpPr>
        <p:spPr>
          <a:xfrm>
            <a:off x="5422900" y="168275"/>
            <a:ext cx="1346200" cy="706755"/>
          </a:xfrm>
          <a:prstGeom prst="rect">
            <a:avLst/>
          </a:prstGeom>
          <a:noFill/>
        </p:spPr>
        <p:txBody>
          <a:bodyPr wrap="none" rtlCol="0">
            <a:spAutoFit/>
          </a:bodyPr>
          <a:p>
            <a:r>
              <a:rPr lang="pt-PT" altLang="en-US" sz="4000"/>
              <a:t>2010</a:t>
            </a:r>
            <a:endParaRPr lang="pt-PT" altLang="en-US" sz="400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p:cNvPicPr>
            <a:picLocks noChangeAspect="1"/>
          </p:cNvPicPr>
          <p:nvPr/>
        </p:nvPicPr>
        <p:blipFill>
          <a:blip r:embed="rId1"/>
          <a:stretch>
            <a:fillRect/>
          </a:stretch>
        </p:blipFill>
        <p:spPr>
          <a:xfrm>
            <a:off x="0" y="2246630"/>
            <a:ext cx="12192000" cy="2364740"/>
          </a:xfrm>
          <a:prstGeom prst="rect">
            <a:avLst/>
          </a:prstGeom>
        </p:spPr>
      </p:pic>
      <p:sp>
        <p:nvSpPr>
          <p:cNvPr id="7" name="Text Box 6"/>
          <p:cNvSpPr txBox="1"/>
          <p:nvPr/>
        </p:nvSpPr>
        <p:spPr>
          <a:xfrm>
            <a:off x="947420" y="621030"/>
            <a:ext cx="3393440" cy="368300"/>
          </a:xfrm>
          <a:prstGeom prst="rect">
            <a:avLst/>
          </a:prstGeom>
          <a:noFill/>
        </p:spPr>
        <p:txBody>
          <a:bodyPr wrap="square" rtlCol="0">
            <a:spAutoFit/>
          </a:bodyPr>
          <a:p>
            <a:endParaRPr 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p:cNvPicPr>
            <a:picLocks noChangeAspect="1"/>
          </p:cNvPicPr>
          <p:nvPr/>
        </p:nvPicPr>
        <p:blipFill>
          <a:blip r:embed="rId1"/>
          <a:stretch>
            <a:fillRect/>
          </a:stretch>
        </p:blipFill>
        <p:spPr>
          <a:xfrm>
            <a:off x="0" y="0"/>
            <a:ext cx="3810000" cy="6842760"/>
          </a:xfrm>
          <a:prstGeom prst="rect">
            <a:avLst/>
          </a:prstGeom>
        </p:spPr>
      </p:pic>
      <p:sp>
        <p:nvSpPr>
          <p:cNvPr id="6" name="Text Box 5"/>
          <p:cNvSpPr txBox="1"/>
          <p:nvPr/>
        </p:nvSpPr>
        <p:spPr>
          <a:xfrm>
            <a:off x="3963035" y="0"/>
            <a:ext cx="4141470" cy="3415030"/>
          </a:xfrm>
          <a:prstGeom prst="rect">
            <a:avLst/>
          </a:prstGeom>
          <a:noFill/>
        </p:spPr>
        <p:txBody>
          <a:bodyPr wrap="square" rtlCol="0">
            <a:spAutoFit/>
          </a:bodyPr>
          <a:p>
            <a:pPr algn="l"/>
            <a:r>
              <a:rPr lang="pt-PT" altLang="en-US"/>
              <a:t>3.0 -&gt; Expressões regulares: Também conhecidas como Regex, são padrões de caracteres usados para encontrar combinações específicas em strings. Elas são muito úteis para extrair ou substituir partes de um texto, modificar endereços, links de imagens e a formatação de conteúdos em uma página HTML, ou até mesmo para remover caracteres inválidos.</a:t>
            </a:r>
            <a:endParaRPr lang="pt-PT" altLang="en-US"/>
          </a:p>
          <a:p>
            <a:pPr algn="l"/>
            <a:r>
              <a:rPr lang="pt-PT" altLang="en-US"/>
              <a:t>Try Catch</a:t>
            </a:r>
            <a:endParaRPr lang="pt-PT" altLang="en-US"/>
          </a:p>
        </p:txBody>
      </p:sp>
      <p:sp>
        <p:nvSpPr>
          <p:cNvPr id="8" name="Text Box 7"/>
          <p:cNvSpPr txBox="1"/>
          <p:nvPr/>
        </p:nvSpPr>
        <p:spPr>
          <a:xfrm>
            <a:off x="4025265" y="3827145"/>
            <a:ext cx="4419600" cy="368300"/>
          </a:xfrm>
          <a:prstGeom prst="rect">
            <a:avLst/>
          </a:prstGeom>
          <a:noFill/>
        </p:spPr>
        <p:txBody>
          <a:bodyPr wrap="none" rtlCol="0">
            <a:spAutoFit/>
          </a:bodyPr>
          <a:p>
            <a:r>
              <a:rPr lang="pt-PT" altLang="en-US"/>
              <a:t>ES5 -&gt; Json e métodos para tratar arrays</a:t>
            </a:r>
            <a:endParaRPr lang="pt-PT" altLang="en-US"/>
          </a:p>
        </p:txBody>
      </p:sp>
      <p:sp>
        <p:nvSpPr>
          <p:cNvPr id="9" name="Text Box 8"/>
          <p:cNvSpPr txBox="1"/>
          <p:nvPr/>
        </p:nvSpPr>
        <p:spPr>
          <a:xfrm>
            <a:off x="4025265" y="4787265"/>
            <a:ext cx="5577205" cy="368300"/>
          </a:xfrm>
          <a:prstGeom prst="rect">
            <a:avLst/>
          </a:prstGeom>
          <a:noFill/>
        </p:spPr>
        <p:txBody>
          <a:bodyPr wrap="none" rtlCol="0">
            <a:spAutoFit/>
          </a:bodyPr>
          <a:p>
            <a:r>
              <a:rPr lang="pt-PT" altLang="en-US"/>
              <a:t>ES6 -&gt; Declaradores let e const, strings e templates</a:t>
            </a:r>
            <a:endParaRPr lang="pt-PT" alt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Picture 4"/>
          <p:cNvPicPr>
            <a:picLocks noChangeAspect="1"/>
          </p:cNvPicPr>
          <p:nvPr/>
        </p:nvPicPr>
        <p:blipFill>
          <a:blip r:embed="rId1"/>
          <a:stretch>
            <a:fillRect/>
          </a:stretch>
        </p:blipFill>
        <p:spPr>
          <a:xfrm>
            <a:off x="0" y="0"/>
            <a:ext cx="4622165" cy="6838315"/>
          </a:xfrm>
          <a:prstGeom prst="rect">
            <a:avLst/>
          </a:prstGeom>
        </p:spPr>
      </p:pic>
      <p:sp>
        <p:nvSpPr>
          <p:cNvPr id="6" name="Text Box 5"/>
          <p:cNvSpPr txBox="1"/>
          <p:nvPr/>
        </p:nvSpPr>
        <p:spPr>
          <a:xfrm>
            <a:off x="5394960" y="361950"/>
            <a:ext cx="836930" cy="368300"/>
          </a:xfrm>
          <a:prstGeom prst="rect">
            <a:avLst/>
          </a:prstGeom>
          <a:noFill/>
        </p:spPr>
        <p:txBody>
          <a:bodyPr wrap="none" rtlCol="0">
            <a:spAutoFit/>
          </a:bodyPr>
          <a:p>
            <a:r>
              <a:rPr lang="pt-PT" altLang="en-US"/>
              <a:t>Jquery</a:t>
            </a:r>
            <a:endParaRPr lang="pt-PT" altLang="en-US"/>
          </a:p>
        </p:txBody>
      </p:sp>
      <p:sp>
        <p:nvSpPr>
          <p:cNvPr id="7" name="Text Box 6"/>
          <p:cNvSpPr txBox="1"/>
          <p:nvPr/>
        </p:nvSpPr>
        <p:spPr>
          <a:xfrm>
            <a:off x="5394960" y="924560"/>
            <a:ext cx="981710" cy="368300"/>
          </a:xfrm>
          <a:prstGeom prst="rect">
            <a:avLst/>
          </a:prstGeom>
          <a:noFill/>
        </p:spPr>
        <p:txBody>
          <a:bodyPr wrap="none" rtlCol="0">
            <a:spAutoFit/>
          </a:bodyPr>
          <a:p>
            <a:r>
              <a:rPr lang="pt-PT" altLang="en-US"/>
              <a:t>Angular</a:t>
            </a:r>
            <a:endParaRPr lang="pt-PT" altLang="en-US"/>
          </a:p>
        </p:txBody>
      </p:sp>
      <p:sp>
        <p:nvSpPr>
          <p:cNvPr id="8" name="Text Box 7"/>
          <p:cNvSpPr txBox="1"/>
          <p:nvPr/>
        </p:nvSpPr>
        <p:spPr>
          <a:xfrm>
            <a:off x="5394960" y="1415415"/>
            <a:ext cx="760730" cy="368300"/>
          </a:xfrm>
          <a:prstGeom prst="rect">
            <a:avLst/>
          </a:prstGeom>
          <a:noFill/>
        </p:spPr>
        <p:txBody>
          <a:bodyPr wrap="none" rtlCol="0">
            <a:spAutoFit/>
          </a:bodyPr>
          <a:p>
            <a:r>
              <a:rPr lang="pt-PT" altLang="en-US"/>
              <a:t>React</a:t>
            </a:r>
            <a:endParaRPr lang="pt-PT" altLang="en-US"/>
          </a:p>
        </p:txBody>
      </p:sp>
      <p:sp>
        <p:nvSpPr>
          <p:cNvPr id="9" name="Text Box 8"/>
          <p:cNvSpPr txBox="1"/>
          <p:nvPr/>
        </p:nvSpPr>
        <p:spPr>
          <a:xfrm>
            <a:off x="5394960" y="1906270"/>
            <a:ext cx="563880" cy="368300"/>
          </a:xfrm>
          <a:prstGeom prst="rect">
            <a:avLst/>
          </a:prstGeom>
          <a:noFill/>
        </p:spPr>
        <p:txBody>
          <a:bodyPr wrap="none" rtlCol="0">
            <a:spAutoFit/>
          </a:bodyPr>
          <a:p>
            <a:r>
              <a:rPr lang="pt-PT" altLang="en-US"/>
              <a:t>Vue</a:t>
            </a:r>
            <a:endParaRPr lang="pt-PT" altLang="en-US"/>
          </a:p>
        </p:txBody>
      </p:sp>
      <p:sp>
        <p:nvSpPr>
          <p:cNvPr id="10" name="Text Box 9"/>
          <p:cNvSpPr txBox="1"/>
          <p:nvPr/>
        </p:nvSpPr>
        <p:spPr>
          <a:xfrm>
            <a:off x="5394960" y="2397125"/>
            <a:ext cx="1025525" cy="368300"/>
          </a:xfrm>
          <a:prstGeom prst="rect">
            <a:avLst/>
          </a:prstGeom>
          <a:noFill/>
        </p:spPr>
        <p:txBody>
          <a:bodyPr wrap="none" rtlCol="0">
            <a:spAutoFit/>
          </a:bodyPr>
          <a:p>
            <a:pPr algn="l"/>
            <a:r>
              <a:rPr lang="pt-PT" altLang="en-US"/>
              <a:t>Electron</a:t>
            </a:r>
            <a:endParaRPr lang="pt-PT" altLang="en-US"/>
          </a:p>
        </p:txBody>
      </p:sp>
      <p:sp>
        <p:nvSpPr>
          <p:cNvPr id="11" name="Text Box 10"/>
          <p:cNvSpPr txBox="1"/>
          <p:nvPr/>
        </p:nvSpPr>
        <p:spPr>
          <a:xfrm>
            <a:off x="5394960" y="2968625"/>
            <a:ext cx="669290" cy="368300"/>
          </a:xfrm>
          <a:prstGeom prst="rect">
            <a:avLst/>
          </a:prstGeom>
          <a:noFill/>
        </p:spPr>
        <p:txBody>
          <a:bodyPr wrap="none" rtlCol="0">
            <a:spAutoFit/>
          </a:bodyPr>
          <a:p>
            <a:r>
              <a:rPr lang="pt-PT" altLang="en-US"/>
              <a:t>Ionic</a:t>
            </a:r>
            <a:endParaRPr lang="pt-PT" altLang="en-US"/>
          </a:p>
        </p:txBody>
      </p:sp>
      <p:sp>
        <p:nvSpPr>
          <p:cNvPr id="12" name="Text Box 11"/>
          <p:cNvSpPr txBox="1"/>
          <p:nvPr/>
        </p:nvSpPr>
        <p:spPr>
          <a:xfrm>
            <a:off x="5394960" y="3540125"/>
            <a:ext cx="1868170" cy="368300"/>
          </a:xfrm>
          <a:prstGeom prst="rect">
            <a:avLst/>
          </a:prstGeom>
          <a:noFill/>
        </p:spPr>
        <p:txBody>
          <a:bodyPr wrap="none" rtlCol="0">
            <a:spAutoFit/>
          </a:bodyPr>
          <a:p>
            <a:r>
              <a:rPr lang="pt-PT" altLang="en-US"/>
              <a:t>Apache Cordova</a:t>
            </a:r>
            <a:endParaRPr lang="pt-PT" alt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p:cNvPicPr>
            <a:picLocks noChangeAspect="1"/>
          </p:cNvPicPr>
          <p:nvPr/>
        </p:nvPicPr>
        <p:blipFill>
          <a:blip r:embed="rId1"/>
          <a:stretch>
            <a:fillRect/>
          </a:stretch>
        </p:blipFill>
        <p:spPr>
          <a:xfrm>
            <a:off x="0" y="0"/>
            <a:ext cx="4179570" cy="6910070"/>
          </a:xfrm>
          <a:prstGeom prst="rect">
            <a:avLst/>
          </a:prstGeom>
        </p:spPr>
      </p:pic>
      <p:sp>
        <p:nvSpPr>
          <p:cNvPr id="5" name="Text Box 4"/>
          <p:cNvSpPr txBox="1"/>
          <p:nvPr/>
        </p:nvSpPr>
        <p:spPr>
          <a:xfrm>
            <a:off x="5497195" y="225425"/>
            <a:ext cx="5315585" cy="645160"/>
          </a:xfrm>
          <a:prstGeom prst="rect">
            <a:avLst/>
          </a:prstGeom>
          <a:noFill/>
        </p:spPr>
        <p:txBody>
          <a:bodyPr wrap="none" rtlCol="0">
            <a:spAutoFit/>
          </a:bodyPr>
          <a:p>
            <a:r>
              <a:rPr lang="pt-PT" altLang="en-US" sz="3600"/>
              <a:t>Bibliotecas e Tecnologias</a:t>
            </a:r>
            <a:endParaRPr lang="pt-PT" altLang="en-US" sz="360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ext Box 2"/>
          <p:cNvSpPr txBox="1"/>
          <p:nvPr/>
        </p:nvSpPr>
        <p:spPr>
          <a:xfrm>
            <a:off x="653415" y="554990"/>
            <a:ext cx="4728210" cy="460375"/>
          </a:xfrm>
          <a:prstGeom prst="rect">
            <a:avLst/>
          </a:prstGeom>
          <a:noFill/>
        </p:spPr>
        <p:txBody>
          <a:bodyPr wrap="none" rtlCol="0">
            <a:spAutoFit/>
          </a:bodyPr>
          <a:p>
            <a:r>
              <a:rPr lang="pt-PT" altLang="en-US" sz="2400"/>
              <a:t>Qual empresa criou o JavaScript?</a:t>
            </a:r>
            <a:endParaRPr lang="pt-PT" altLang="en-US" sz="2400"/>
          </a:p>
        </p:txBody>
      </p:sp>
      <p:sp>
        <p:nvSpPr>
          <p:cNvPr id="4" name="Text Box 3"/>
          <p:cNvSpPr txBox="1"/>
          <p:nvPr/>
        </p:nvSpPr>
        <p:spPr>
          <a:xfrm>
            <a:off x="653415" y="1842770"/>
            <a:ext cx="6135370" cy="460375"/>
          </a:xfrm>
          <a:prstGeom prst="rect">
            <a:avLst/>
          </a:prstGeom>
          <a:noFill/>
        </p:spPr>
        <p:txBody>
          <a:bodyPr wrap="none" rtlCol="0">
            <a:spAutoFit/>
          </a:bodyPr>
          <a:p>
            <a:r>
              <a:rPr lang="pt-PT" altLang="en-US" sz="2400"/>
              <a:t>Java e JavaScript Possuem alguma relação?</a:t>
            </a:r>
            <a:endParaRPr lang="pt-PT" altLang="en-US" sz="2400"/>
          </a:p>
        </p:txBody>
      </p:sp>
      <p:sp>
        <p:nvSpPr>
          <p:cNvPr id="5" name="Text Box 4"/>
          <p:cNvSpPr txBox="1"/>
          <p:nvPr/>
        </p:nvSpPr>
        <p:spPr>
          <a:xfrm>
            <a:off x="653415" y="5012055"/>
            <a:ext cx="6367780" cy="460375"/>
          </a:xfrm>
          <a:prstGeom prst="rect">
            <a:avLst/>
          </a:prstGeom>
          <a:noFill/>
        </p:spPr>
        <p:txBody>
          <a:bodyPr wrap="none" rtlCol="0">
            <a:spAutoFit/>
          </a:bodyPr>
          <a:p>
            <a:r>
              <a:rPr lang="pt-PT" altLang="en-US" sz="2400"/>
              <a:t>O que ECMAScript tem a ver com JavaScript?</a:t>
            </a:r>
            <a:endParaRPr lang="pt-PT" altLang="en-US" sz="2400"/>
          </a:p>
        </p:txBody>
      </p:sp>
      <p:sp>
        <p:nvSpPr>
          <p:cNvPr id="6" name="Text Box 5"/>
          <p:cNvSpPr txBox="1"/>
          <p:nvPr/>
        </p:nvSpPr>
        <p:spPr>
          <a:xfrm>
            <a:off x="653415" y="3294380"/>
            <a:ext cx="11282045" cy="829945"/>
          </a:xfrm>
          <a:prstGeom prst="rect">
            <a:avLst/>
          </a:prstGeom>
          <a:noFill/>
        </p:spPr>
        <p:txBody>
          <a:bodyPr wrap="square" rtlCol="0">
            <a:spAutoFit/>
          </a:bodyPr>
          <a:p>
            <a:r>
              <a:rPr lang="pt-PT" altLang="en-US" sz="2400"/>
              <a:t>Que programa seria exemplo de criação com JavaScript e qual tecnologia foi usada?</a:t>
            </a:r>
            <a:endParaRPr lang="pt-PT" altLang="en-US" sz="240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p:cNvPicPr>
            <a:picLocks noChangeAspect="1"/>
          </p:cNvPicPr>
          <p:nvPr/>
        </p:nvPicPr>
        <p:blipFill>
          <a:blip r:embed="rId1"/>
          <a:stretch>
            <a:fillRect/>
          </a:stretch>
        </p:blipFill>
        <p:spPr>
          <a:xfrm>
            <a:off x="0" y="0"/>
            <a:ext cx="5003800" cy="6858635"/>
          </a:xfrm>
          <a:prstGeom prst="rect">
            <a:avLst/>
          </a:prstGeom>
        </p:spPr>
      </p:pic>
      <p:sp>
        <p:nvSpPr>
          <p:cNvPr id="5" name="Text Box 4"/>
          <p:cNvSpPr txBox="1"/>
          <p:nvPr/>
        </p:nvSpPr>
        <p:spPr>
          <a:xfrm>
            <a:off x="5500370" y="357505"/>
            <a:ext cx="5502910" cy="368300"/>
          </a:xfrm>
          <a:prstGeom prst="rect">
            <a:avLst/>
          </a:prstGeom>
          <a:noFill/>
        </p:spPr>
        <p:txBody>
          <a:bodyPr wrap="square" rtlCol="0" anchor="t">
            <a:spAutoFit/>
          </a:bodyPr>
          <a:p>
            <a:r>
              <a:rPr lang="en-US"/>
              <a:t>https://developer.mozilla.org/pt-BR/</a:t>
            </a:r>
            <a:endParaRPr lang="en-US"/>
          </a:p>
        </p:txBody>
      </p:sp>
      <p:sp>
        <p:nvSpPr>
          <p:cNvPr id="6" name="Text Box 5"/>
          <p:cNvSpPr txBox="1"/>
          <p:nvPr/>
        </p:nvSpPr>
        <p:spPr>
          <a:xfrm>
            <a:off x="5500370" y="1855470"/>
            <a:ext cx="6424930" cy="645160"/>
          </a:xfrm>
          <a:prstGeom prst="rect">
            <a:avLst/>
          </a:prstGeom>
          <a:noFill/>
        </p:spPr>
        <p:txBody>
          <a:bodyPr wrap="square" rtlCol="0">
            <a:spAutoFit/>
          </a:bodyPr>
          <a:p>
            <a:pPr algn="l"/>
            <a:r>
              <a:rPr lang="en-US"/>
              <a:t>https://ecma-international.org/publications-and-standards/standards/ecma-262/</a:t>
            </a:r>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p:pic>
        <p:nvPicPr>
          <p:cNvPr id="4" name="Picture 3"/>
          <p:cNvPicPr>
            <a:picLocks noChangeAspect="1"/>
          </p:cNvPicPr>
          <p:nvPr/>
        </p:nvPicPr>
        <p:blipFill>
          <a:blip r:embed="rId1"/>
          <a:stretch>
            <a:fillRect/>
          </a:stretch>
        </p:blipFill>
        <p:spPr>
          <a:xfrm>
            <a:off x="7667625" y="23495"/>
            <a:ext cx="4524375" cy="6833870"/>
          </a:xfrm>
          <a:prstGeom prst="rect">
            <a:avLst/>
          </a:prstGeom>
        </p:spPr>
      </p:pic>
      <p:pic>
        <p:nvPicPr>
          <p:cNvPr id="10" name="Picture 9" descr="NetworkExample.drawio"/>
          <p:cNvPicPr>
            <a:picLocks noChangeAspect="1"/>
          </p:cNvPicPr>
          <p:nvPr/>
        </p:nvPicPr>
        <p:blipFill>
          <a:blip r:embed="rId2"/>
          <a:stretch>
            <a:fillRect/>
          </a:stretch>
        </p:blipFill>
        <p:spPr>
          <a:xfrm>
            <a:off x="0" y="0"/>
            <a:ext cx="6572250" cy="6696075"/>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p:cNvPicPr>
            <a:picLocks noChangeAspect="1"/>
          </p:cNvPicPr>
          <p:nvPr/>
        </p:nvPicPr>
        <p:blipFill>
          <a:blip r:embed="rId1"/>
          <a:stretch>
            <a:fillRect/>
          </a:stretch>
        </p:blipFill>
        <p:spPr>
          <a:xfrm>
            <a:off x="3629025" y="0"/>
            <a:ext cx="4993005" cy="6843395"/>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p:cNvPicPr>
            <a:picLocks noChangeAspect="1"/>
          </p:cNvPicPr>
          <p:nvPr/>
        </p:nvPicPr>
        <p:blipFill>
          <a:blip r:embed="rId1"/>
          <a:stretch>
            <a:fillRect/>
          </a:stretch>
        </p:blipFill>
        <p:spPr>
          <a:xfrm>
            <a:off x="0" y="0"/>
            <a:ext cx="5003800" cy="6858635"/>
          </a:xfrm>
          <a:prstGeom prst="rect">
            <a:avLst/>
          </a:prstGeom>
        </p:spPr>
      </p:pic>
      <p:sp>
        <p:nvSpPr>
          <p:cNvPr id="5" name="Text Box 4"/>
          <p:cNvSpPr txBox="1"/>
          <p:nvPr/>
        </p:nvSpPr>
        <p:spPr>
          <a:xfrm>
            <a:off x="9189720" y="0"/>
            <a:ext cx="3002280" cy="645160"/>
          </a:xfrm>
          <a:prstGeom prst="rect">
            <a:avLst/>
          </a:prstGeom>
          <a:noFill/>
        </p:spPr>
        <p:txBody>
          <a:bodyPr wrap="none" rtlCol="0">
            <a:spAutoFit/>
          </a:bodyPr>
          <a:p>
            <a:r>
              <a:rPr lang="pt-PT" altLang="en-US" sz="3600"/>
              <a:t>Recaptulando</a:t>
            </a:r>
            <a:endParaRPr lang="pt-PT" altLang="en-US" sz="360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pt-PT" altLang="en-US"/>
              <a:t>Referências</a:t>
            </a:r>
            <a:endParaRPr lang="pt-PT" altLang="en-US"/>
          </a:p>
        </p:txBody>
      </p:sp>
      <p:sp>
        <p:nvSpPr>
          <p:cNvPr id="3" name="Content Placeholder 2"/>
          <p:cNvSpPr>
            <a:spLocks noGrp="1"/>
          </p:cNvSpPr>
          <p:nvPr>
            <p:ph idx="1"/>
          </p:nvPr>
        </p:nvSpPr>
        <p:spPr/>
        <p:txBody>
          <a:bodyPr>
            <a:normAutofit fontScale="70000"/>
          </a:bodyPr>
          <a:p>
            <a:r>
              <a:rPr lang="en-US">
                <a:sym typeface="+mn-ea"/>
              </a:rPr>
              <a:t>Como os motores de navegadores modernos funcionam</a:t>
            </a:r>
            <a:r>
              <a:rPr lang="pt-PT" altLang="en-US">
                <a:sym typeface="+mn-ea"/>
              </a:rPr>
              <a:t>:</a:t>
            </a:r>
            <a:r>
              <a:rPr lang="en-US">
                <a:sym typeface="+mn-ea"/>
              </a:rPr>
              <a:t> https://medium.com/valestart/como-os-motores-de-navegadores-modernos-funcionam-38c4d266f284.</a:t>
            </a:r>
            <a:endParaRPr lang="en-US"/>
          </a:p>
          <a:p>
            <a:r>
              <a:rPr lang="en-US">
                <a:sym typeface="+mn-ea"/>
              </a:rPr>
              <a:t>As 40 Melhores Bibliotecas e Frameworks JavaScript em 2024</a:t>
            </a:r>
            <a:r>
              <a:rPr lang="pt-PT" altLang="en-US">
                <a:sym typeface="+mn-ea"/>
              </a:rPr>
              <a:t>:</a:t>
            </a:r>
            <a:r>
              <a:rPr lang="en-US">
                <a:sym typeface="+mn-ea"/>
              </a:rPr>
              <a:t> Kinsta. https://kinsta.com/pt/blog/bibliotecas-javascript/.</a:t>
            </a:r>
            <a:endParaRPr lang="en-US"/>
          </a:p>
          <a:p>
            <a:r>
              <a:rPr lang="en-US">
                <a:sym typeface="+mn-ea"/>
              </a:rPr>
              <a:t>Motores e intérpretes de 5 navegadores </a:t>
            </a:r>
            <a:r>
              <a:rPr lang="pt-PT" altLang="en-US">
                <a:sym typeface="+mn-ea"/>
              </a:rPr>
              <a:t>:</a:t>
            </a:r>
            <a:r>
              <a:rPr lang="en-US">
                <a:sym typeface="+mn-ea"/>
              </a:rPr>
              <a:t> KeepCoding Bootcamps. https://bing.com/search?q=lista+de+navegadores+e+seus+motores+javascript.</a:t>
            </a:r>
            <a:endParaRPr lang="en-US"/>
          </a:p>
          <a:p>
            <a:r>
              <a:rPr lang="en-US">
                <a:sym typeface="+mn-ea"/>
              </a:rPr>
              <a:t>Motores e intérpretes de 5 navegadores </a:t>
            </a:r>
            <a:r>
              <a:rPr lang="pt-PT" altLang="en-US">
                <a:sym typeface="+mn-ea"/>
              </a:rPr>
              <a:t>:</a:t>
            </a:r>
            <a:r>
              <a:rPr lang="en-US">
                <a:sym typeface="+mn-ea"/>
              </a:rPr>
              <a:t> KeepCoding Bootcamps. https://keepcoding.io/desarrollo-web/motores-interpretes-de-5-navegadores/.</a:t>
            </a:r>
            <a:endParaRPr lang="en-US"/>
          </a:p>
          <a:p>
            <a:r>
              <a:rPr lang="pt-PT" altLang="en-US">
                <a:sym typeface="+mn-ea"/>
              </a:rPr>
              <a:t>V</a:t>
            </a:r>
            <a:r>
              <a:rPr lang="en-US">
                <a:sym typeface="+mn-ea"/>
              </a:rPr>
              <a:t>ivaldi vs. Opera vs. Brave: Qual é a melhor alternativa ... - TecnoGuia. https://tecnoguia.istocks.club/vivaldi-vs-opera-vs-brave-qual-e-a-melhor-alternativa-para-o-chrome/2021-07-08/.</a:t>
            </a:r>
            <a:endParaRPr lang="en-US"/>
          </a:p>
          <a:p>
            <a:r>
              <a:rPr lang="en-US">
                <a:sym typeface="+mn-ea"/>
              </a:rPr>
              <a:t>Como os motores de navegadores modernos funcionam?. https://medium.com/valestart/como-os-motores-de-navegadores-modernos-funcionam-38c4d266f284.</a:t>
            </a:r>
            <a:endParaRPr lang="en-US"/>
          </a:p>
          <a:p>
            <a:r>
              <a:rPr lang="en-US">
                <a:sym typeface="+mn-ea"/>
              </a:rPr>
              <a:t>5 navegadores leves para você usar no lugar do Chrome ou Firefox no PC. https://olhardigital.com.br/2020/04/23/dicas-e-tutoriais/navegadores-leves-para-voce-usar-no-lugar-do-chrome-ou-firefox-no-pc/.</a:t>
            </a:r>
            <a:endParaRPr lang="en-US"/>
          </a:p>
          <a:p>
            <a:r>
              <a:rPr lang="en-US">
                <a:sym typeface="+mn-ea"/>
              </a:rPr>
              <a:t>10 Melhores Navegadores Para Windows 11 [Testados]. https://windowsreport.com/pt/melhores-navegadores-windows/.</a:t>
            </a:r>
            <a:endParaRPr lang="en-US"/>
          </a:p>
          <a:p>
            <a:r>
              <a:rPr lang="en-US">
                <a:sym typeface="+mn-ea"/>
              </a:rPr>
              <a:t>Top 10 Melhores Navegadores de Internet em 2023 (Google Chrome e mais .... https://br.my-best.com/20907.</a:t>
            </a:r>
            <a:endParaRPr lang="en-US">
              <a:sym typeface="+mn-ea"/>
            </a:endParaRPr>
          </a:p>
          <a:p>
            <a:r>
              <a:rPr lang="pt-PT" altLang="en-US"/>
              <a:t>Linha do tempo da Web: </a:t>
            </a:r>
            <a:r>
              <a:rPr lang="en-US"/>
              <a:t>https://ceweb.br/linhadotempo/</a:t>
            </a:r>
            <a:endParaRPr lang="en-US"/>
          </a:p>
          <a:p>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p:cNvPicPr>
            <a:picLocks noChangeAspect="1"/>
          </p:cNvPicPr>
          <p:nvPr/>
        </p:nvPicPr>
        <p:blipFill>
          <a:blip r:embed="rId1"/>
          <a:stretch>
            <a:fillRect/>
          </a:stretch>
        </p:blipFill>
        <p:spPr>
          <a:xfrm>
            <a:off x="0" y="0"/>
            <a:ext cx="3903980" cy="6863715"/>
          </a:xfrm>
          <a:prstGeom prst="rect">
            <a:avLst/>
          </a:prstGeom>
        </p:spPr>
      </p:pic>
      <p:pic>
        <p:nvPicPr>
          <p:cNvPr id="5" name="Picture 4"/>
          <p:cNvPicPr>
            <a:picLocks noChangeAspect="1"/>
          </p:cNvPicPr>
          <p:nvPr/>
        </p:nvPicPr>
        <p:blipFill>
          <a:blip r:embed="rId2"/>
          <a:stretch>
            <a:fillRect/>
          </a:stretch>
        </p:blipFill>
        <p:spPr>
          <a:xfrm>
            <a:off x="8430260" y="0"/>
            <a:ext cx="3761740" cy="6857365"/>
          </a:xfrm>
          <a:prstGeom prst="rect">
            <a:avLst/>
          </a:prstGeom>
        </p:spPr>
      </p:pic>
      <p:sp>
        <p:nvSpPr>
          <p:cNvPr id="7" name="Left-Right Arrow 6"/>
          <p:cNvSpPr/>
          <p:nvPr/>
        </p:nvSpPr>
        <p:spPr>
          <a:xfrm>
            <a:off x="4337050" y="3512185"/>
            <a:ext cx="3384550" cy="334645"/>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p:cNvPicPr>
            <a:picLocks noChangeAspect="1"/>
          </p:cNvPicPr>
          <p:nvPr/>
        </p:nvPicPr>
        <p:blipFill>
          <a:blip r:embed="rId1"/>
          <a:stretch>
            <a:fillRect/>
          </a:stretch>
        </p:blipFill>
        <p:spPr>
          <a:xfrm>
            <a:off x="4138295" y="0"/>
            <a:ext cx="8053705" cy="6857365"/>
          </a:xfrm>
          <a:prstGeom prst="rect">
            <a:avLst/>
          </a:prstGeom>
        </p:spPr>
      </p:pic>
      <p:pic>
        <p:nvPicPr>
          <p:cNvPr id="6" name="Picture 5" descr="IconHtml"/>
          <p:cNvPicPr>
            <a:picLocks noChangeAspect="1"/>
          </p:cNvPicPr>
          <p:nvPr/>
        </p:nvPicPr>
        <p:blipFill>
          <a:blip r:embed="rId2"/>
          <a:stretch>
            <a:fillRect/>
          </a:stretch>
        </p:blipFill>
        <p:spPr>
          <a:xfrm>
            <a:off x="1122680" y="255905"/>
            <a:ext cx="1694815" cy="169481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p:cNvPicPr>
            <a:picLocks noChangeAspect="1"/>
          </p:cNvPicPr>
          <p:nvPr/>
        </p:nvPicPr>
        <p:blipFill>
          <a:blip r:embed="rId1"/>
          <a:stretch>
            <a:fillRect/>
          </a:stretch>
        </p:blipFill>
        <p:spPr>
          <a:xfrm>
            <a:off x="1911350" y="1082675"/>
            <a:ext cx="10280650" cy="5775325"/>
          </a:xfrm>
          <a:prstGeom prst="rect">
            <a:avLst/>
          </a:prstGeom>
        </p:spPr>
      </p:pic>
      <p:pic>
        <p:nvPicPr>
          <p:cNvPr id="5" name="Picture 4" descr="IconCss"/>
          <p:cNvPicPr>
            <a:picLocks noChangeAspect="1"/>
          </p:cNvPicPr>
          <p:nvPr/>
        </p:nvPicPr>
        <p:blipFill>
          <a:blip r:embed="rId2"/>
          <a:stretch>
            <a:fillRect/>
          </a:stretch>
        </p:blipFill>
        <p:spPr>
          <a:xfrm>
            <a:off x="153035" y="179705"/>
            <a:ext cx="1655445" cy="233426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p:cNvPicPr>
            <a:picLocks noChangeAspect="1"/>
          </p:cNvPicPr>
          <p:nvPr/>
        </p:nvPicPr>
        <p:blipFill>
          <a:blip r:embed="rId1"/>
          <a:stretch>
            <a:fillRect/>
          </a:stretch>
        </p:blipFill>
        <p:spPr>
          <a:xfrm>
            <a:off x="1952625" y="-635"/>
            <a:ext cx="10239375" cy="6859270"/>
          </a:xfrm>
          <a:prstGeom prst="rect">
            <a:avLst/>
          </a:prstGeom>
        </p:spPr>
      </p:pic>
      <p:pic>
        <p:nvPicPr>
          <p:cNvPr id="5" name="Picture 4" descr="JsIcon"/>
          <p:cNvPicPr>
            <a:picLocks noChangeAspect="1"/>
          </p:cNvPicPr>
          <p:nvPr/>
        </p:nvPicPr>
        <p:blipFill>
          <a:blip r:embed="rId2"/>
          <a:stretch>
            <a:fillRect/>
          </a:stretch>
        </p:blipFill>
        <p:spPr>
          <a:xfrm>
            <a:off x="0" y="351155"/>
            <a:ext cx="1905000" cy="190500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p:cNvPicPr>
            <a:picLocks noChangeAspect="1"/>
          </p:cNvPicPr>
          <p:nvPr/>
        </p:nvPicPr>
        <p:blipFill>
          <a:blip r:embed="rId1"/>
          <a:stretch>
            <a:fillRect/>
          </a:stretch>
        </p:blipFill>
        <p:spPr>
          <a:xfrm>
            <a:off x="0" y="0"/>
            <a:ext cx="12192000" cy="685736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p:cNvPicPr>
            <a:picLocks noChangeAspect="1"/>
          </p:cNvPicPr>
          <p:nvPr/>
        </p:nvPicPr>
        <p:blipFill>
          <a:blip r:embed="rId1"/>
          <a:stretch>
            <a:fillRect/>
          </a:stretch>
        </p:blipFill>
        <p:spPr>
          <a:xfrm>
            <a:off x="0" y="0"/>
            <a:ext cx="12192000" cy="685800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Black-Arial">
      <a:majorFont>
        <a:latin typeface="Arial Black"/>
        <a:ea typeface=""/>
        <a:cs typeface=""/>
        <a:font script="Jpan" typeface="ＭＳ ゴシック"/>
        <a:font script="Hang" typeface="굴림"/>
        <a:font script="Hans" typeface="宋体"/>
        <a:font script="Hant" typeface="新細明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a:ea typeface=""/>
        <a:cs typeface=""/>
        <a:font script="Jpan" typeface="ＭＳ Ｐゴシック"/>
        <a:font script="Hang" typeface="굴림"/>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宋体"/>
        <a:ea typeface=""/>
        <a:cs typeface=""/>
        <a:font script="Jpan" typeface="游ゴシック Light"/>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宋体"/>
        <a:ea typeface=""/>
        <a:cs typeface=""/>
        <a:font script="Jpan" typeface="游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3882</Words>
  <Application>WPS Presentation</Application>
  <PresentationFormat>宽屏</PresentationFormat>
  <Paragraphs>131</Paragraphs>
  <Slides>32</Slides>
  <Notes>0</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32</vt:i4>
      </vt:variant>
    </vt:vector>
  </HeadingPairs>
  <TitlesOfParts>
    <vt:vector size="42" baseType="lpstr">
      <vt:lpstr>Arial</vt:lpstr>
      <vt:lpstr>SimSun</vt:lpstr>
      <vt:lpstr>Wingdings</vt:lpstr>
      <vt:lpstr>DejaVu Sans</vt:lpstr>
      <vt:lpstr>Arial Black</vt:lpstr>
      <vt:lpstr>Microsoft YaHei</vt:lpstr>
      <vt:lpstr>Droid Sans Fallback</vt:lpstr>
      <vt:lpstr>Arial Unicode MS</vt:lpstr>
      <vt:lpstr>SimSun</vt:lpstr>
      <vt:lpstr>Office Theme</vt:lpstr>
      <vt:lpstr>PowerPoint 演示文稿</vt:lpstr>
      <vt:lpstr>Cliente x Servidor ( Client x Server)</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Referências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mello</dc:creator>
  <cp:lastModifiedBy>mello</cp:lastModifiedBy>
  <cp:revision>14</cp:revision>
  <dcterms:created xsi:type="dcterms:W3CDTF">2024-01-17T15:01:15Z</dcterms:created>
  <dcterms:modified xsi:type="dcterms:W3CDTF">2024-01-17T15:01:15Z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1033-11.1.0.11698</vt:lpwstr>
  </property>
  <property fmtid="{D5CDD505-2E9C-101B-9397-08002B2CF9AE}" pid="3" name="ICV">
    <vt:lpwstr/>
  </property>
</Properties>
</file>